
<file path=[Content_Types].xml><?xml version="1.0" encoding="utf-8"?>
<Types xmlns="http://schemas.openxmlformats.org/package/2006/content-types">
  <Default ContentType="image/jpeg" Extension="jpg"/>
  <Default ContentType="application/xml" Extension="xml"/>
  <Default ContentType="image/png" Extension="png"/>
  <Default ContentType="image/jpeg" Extension="jpe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21.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25.xml"/>
  <Override ContentType="application/vnd.openxmlformats-officedocument.presentationml.notesSlide+xml" PartName="/ppt/notesSlides/notesSlide4.xml"/>
  <Override ContentType="application/vnd.openxmlformats-officedocument.presentationml.notesSlide+xml" PartName="/ppt/notesSlides/notesSlide18.xml"/>
  <Override ContentType="application/vnd.openxmlformats-officedocument.presentationml.notesSlide+xml" PartName="/ppt/notesSlides/notesSlide13.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3.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comments+xml" PartName="/ppt/comments/comment1.xml"/>
  <Override ContentType="application/vnd.openxmlformats-officedocument.presentationml.slideMaster+xml" PartName="/ppt/slideMasters/slideMaster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2.xml"/>
  <Override ContentType="application/vnd.openxmlformats-officedocument.presentationml.slideLayout+xml" PartName="/ppt/slideLayouts/slideLayout10.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13.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15.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1.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6858000" cx="12192000"/>
  <p:notesSz cx="6858000" cy="9144000"/>
  <p:defaultTextStyle>
    <a:defPPr lvl="0">
      <a:defRPr lang="en-US"/>
    </a:defPPr>
    <a:lvl1pPr defTabSz="457200" eaLnBrk="1" hangingPunct="1" latinLnBrk="0" lvl="0" marL="0" rtl="0" algn="l">
      <a:defRPr kern="1200" sz="1800">
        <a:solidFill>
          <a:schemeClr val="tx1"/>
        </a:solidFill>
        <a:latin typeface="+mn-lt"/>
        <a:ea typeface="+mn-ea"/>
        <a:cs typeface="+mn-cs"/>
      </a:defRPr>
    </a:lvl1pPr>
    <a:lvl2pPr defTabSz="457200" eaLnBrk="1" hangingPunct="1" latinLnBrk="0" lvl="1" marL="457200" rtl="0" algn="l">
      <a:defRPr kern="1200" sz="1800">
        <a:solidFill>
          <a:schemeClr val="tx1"/>
        </a:solidFill>
        <a:latin typeface="+mn-lt"/>
        <a:ea typeface="+mn-ea"/>
        <a:cs typeface="+mn-cs"/>
      </a:defRPr>
    </a:lvl2pPr>
    <a:lvl3pPr defTabSz="457200" eaLnBrk="1" hangingPunct="1" latinLnBrk="0" lvl="2" marL="914400" rtl="0" algn="l">
      <a:defRPr kern="1200" sz="1800">
        <a:solidFill>
          <a:schemeClr val="tx1"/>
        </a:solidFill>
        <a:latin typeface="+mn-lt"/>
        <a:ea typeface="+mn-ea"/>
        <a:cs typeface="+mn-cs"/>
      </a:defRPr>
    </a:lvl3pPr>
    <a:lvl4pPr defTabSz="457200" eaLnBrk="1" hangingPunct="1" latinLnBrk="0" lvl="3" marL="1371600" rtl="0" algn="l">
      <a:defRPr kern="1200" sz="1800">
        <a:solidFill>
          <a:schemeClr val="tx1"/>
        </a:solidFill>
        <a:latin typeface="+mn-lt"/>
        <a:ea typeface="+mn-ea"/>
        <a:cs typeface="+mn-cs"/>
      </a:defRPr>
    </a:lvl4pPr>
    <a:lvl5pPr defTabSz="457200" eaLnBrk="1" hangingPunct="1" latinLnBrk="0" lvl="4" marL="1828800" rtl="0" algn="l">
      <a:defRPr kern="1200" sz="1800">
        <a:solidFill>
          <a:schemeClr val="tx1"/>
        </a:solidFill>
        <a:latin typeface="+mn-lt"/>
        <a:ea typeface="+mn-ea"/>
        <a:cs typeface="+mn-cs"/>
      </a:defRPr>
    </a:lvl5pPr>
    <a:lvl6pPr defTabSz="457200" eaLnBrk="1" hangingPunct="1" latinLnBrk="0" lvl="5" marL="2286000" rtl="0" algn="l">
      <a:defRPr kern="1200" sz="1800">
        <a:solidFill>
          <a:schemeClr val="tx1"/>
        </a:solidFill>
        <a:latin typeface="+mn-lt"/>
        <a:ea typeface="+mn-ea"/>
        <a:cs typeface="+mn-cs"/>
      </a:defRPr>
    </a:lvl6pPr>
    <a:lvl7pPr defTabSz="457200" eaLnBrk="1" hangingPunct="1" latinLnBrk="0" lvl="6" marL="2743200" rtl="0" algn="l">
      <a:defRPr kern="1200" sz="1800">
        <a:solidFill>
          <a:schemeClr val="tx1"/>
        </a:solidFill>
        <a:latin typeface="+mn-lt"/>
        <a:ea typeface="+mn-ea"/>
        <a:cs typeface="+mn-cs"/>
      </a:defRPr>
    </a:lvl7pPr>
    <a:lvl8pPr defTabSz="457200" eaLnBrk="1" hangingPunct="1" latinLnBrk="0" lvl="7" marL="3200400" rtl="0" algn="l">
      <a:defRPr kern="1200" sz="1800">
        <a:solidFill>
          <a:schemeClr val="tx1"/>
        </a:solidFill>
        <a:latin typeface="+mn-lt"/>
        <a:ea typeface="+mn-ea"/>
        <a:cs typeface="+mn-cs"/>
      </a:defRPr>
    </a:lvl8pPr>
    <a:lvl9pPr defTabSz="457200" eaLnBrk="1" hangingPunct="1" latinLnBrk="0" lvl="8" marL="3657600" rtl="0" algn="l">
      <a:defRPr kern="1200" sz="1800">
        <a:solidFill>
          <a:schemeClr val="tx1"/>
        </a:solidFill>
        <a:latin typeface="+mn-lt"/>
        <a:ea typeface="+mn-ea"/>
        <a:cs typeface="+mn-cs"/>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commentAuthors1.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1" id="1" initials="" lastIdx="2" name="Игнат Вопилов"/>
</p:cmAuthorLst>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1.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slide" Target="slides/slide38.xml"/><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46" Type="http://schemas.openxmlformats.org/officeDocument/2006/relationships/slide" Target="slides/slide40.xml"/><Relationship Id="rId23" Type="http://schemas.openxmlformats.org/officeDocument/2006/relationships/slide" Target="slides/slide17.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1.xml"/><Relationship Id="rId3" Type="http://schemas.openxmlformats.org/officeDocument/2006/relationships/presProps" Target="presProps1.xml"/><Relationship Id="rId4" Type="http://schemas.openxmlformats.org/officeDocument/2006/relationships/commentAuthors" Target="commentAuthors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47" Type="http://schemas.openxmlformats.org/officeDocument/2006/relationships/slide" Target="slides/slide41.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6-05T07:16:28.344" idx="1">
    <p:pos x="10" y="10"/>
    <p:text/>
    <p:extLst>
      <p:ext uri="{C676402C-5697-4E1C-873F-D02D1690AC5C}">
        <p15:threadingInfo xmlns:p15="http://schemas.microsoft.com/office/powerpoint/2012/main" timeZoneBias="-42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28.jpe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jpg>
</file>

<file path=ppt/media/image38.jpg>
</file>

<file path=ppt/media/image39.jpg>
</file>

<file path=ppt/media/image4.png>
</file>

<file path=ppt/media/image40.jpg>
</file>

<file path=ppt/media/image41.jpg>
</file>

<file path=ppt/media/image42.jpg>
</file>

<file path=ppt/media/image43.jpg>
</file>

<file path=ppt/media/image44.jp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EAD23CC-75AA-48F7-9013-A6AFF10D14EA}" type="datetimeFigureOut">
              <a:rPr lang="ru-RU" smtClean="0"/>
              <a:pPr/>
              <a:t>06.06.2018</a:t>
            </a:fld>
            <a:endParaRPr lang="ru-RU"/>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1F404A1-1FD4-4391-B2F1-CF5596061A3D}" type="slidenum">
              <a:rPr lang="ru-RU" smtClean="0"/>
              <a:pPr/>
              <a:t>‹#›</a:t>
            </a:fld>
            <a:endParaRPr lang="ru-RU"/>
          </a:p>
        </p:txBody>
      </p:sp>
    </p:spTree>
    <p:extLst>
      <p:ext uri="{BB962C8B-B14F-4D97-AF65-F5344CB8AC3E}">
        <p14:creationId xmlns:p14="http://schemas.microsoft.com/office/powerpoint/2010/main" val="894165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Регулярные трансляции спортивных мероприятий весьма актуальны, поскольку сильно увеличивают интерес к самим мероприятиям.</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2</a:t>
            </a:fld>
            <a:endParaRPr lang="ru-RU"/>
          </a:p>
        </p:txBody>
      </p:sp>
    </p:spTree>
    <p:extLst>
      <p:ext uri="{BB962C8B-B14F-4D97-AF65-F5344CB8AC3E}">
        <p14:creationId xmlns:p14="http://schemas.microsoft.com/office/powerpoint/2010/main" val="10034933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Третий способ – распознавание</a:t>
            </a:r>
            <a:r>
              <a:rPr lang="ru-RU" sz="1200" kern="1200" baseline="0" dirty="0" smtClean="0">
                <a:solidFill>
                  <a:schemeClr val="tx1"/>
                </a:solidFill>
                <a:effectLst/>
                <a:latin typeface="+mn-lt"/>
                <a:ea typeface="+mn-ea"/>
                <a:cs typeface="+mn-cs"/>
              </a:rPr>
              <a:t> с помощью нейронных сетей.</a:t>
            </a:r>
            <a:endParaRPr lang="ru-RU"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Современные нейронные сети обладают лучшей точностью распознавания, чем человеческий глаз. На данном этапе развития технологий не существует лучшего решения для поставленной задачи распознавания.</a:t>
            </a:r>
          </a:p>
          <a:p>
            <a:r>
              <a:rPr lang="ru-RU" dirty="0" smtClean="0"/>
              <a:t>Тут же про обучение..</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12</a:t>
            </a:fld>
            <a:endParaRPr lang="ru-RU"/>
          </a:p>
        </p:txBody>
      </p:sp>
    </p:spTree>
    <p:extLst>
      <p:ext uri="{BB962C8B-B14F-4D97-AF65-F5344CB8AC3E}">
        <p14:creationId xmlns:p14="http://schemas.microsoft.com/office/powerpoint/2010/main" val="1619794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kern="1200" dirty="0" smtClean="0">
                <a:solidFill>
                  <a:schemeClr val="tx1"/>
                </a:solidFill>
                <a:effectLst/>
                <a:latin typeface="+mn-lt"/>
                <a:ea typeface="+mn-ea"/>
                <a:cs typeface="+mn-cs"/>
              </a:rPr>
              <a:t>Для </a:t>
            </a:r>
            <a:r>
              <a:rPr lang="ru-RU" sz="1200" b="0" kern="1200" dirty="0" err="1" smtClean="0">
                <a:solidFill>
                  <a:schemeClr val="tx1"/>
                </a:solidFill>
                <a:effectLst/>
                <a:latin typeface="+mn-lt"/>
                <a:ea typeface="+mn-ea"/>
                <a:cs typeface="+mn-cs"/>
              </a:rPr>
              <a:t>фреймворка</a:t>
            </a:r>
            <a:r>
              <a:rPr lang="ru-RU"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OpenCV</a:t>
            </a:r>
            <a:r>
              <a:rPr lang="en-US" sz="1200" b="0" kern="1200" dirty="0" smtClean="0">
                <a:solidFill>
                  <a:schemeClr val="tx1"/>
                </a:solidFill>
                <a:effectLst/>
                <a:latin typeface="+mn-lt"/>
                <a:ea typeface="+mn-ea"/>
                <a:cs typeface="+mn-cs"/>
              </a:rPr>
              <a:t> </a:t>
            </a:r>
            <a:r>
              <a:rPr lang="ru-RU" sz="1200" b="0" kern="1200" dirty="0" smtClean="0">
                <a:solidFill>
                  <a:schemeClr val="tx1"/>
                </a:solidFill>
                <a:effectLst/>
                <a:latin typeface="+mn-lt"/>
                <a:ea typeface="+mn-ea"/>
                <a:cs typeface="+mn-cs"/>
              </a:rPr>
              <a:t>не было найдено в открытом доступе моделей приемлемого качества для текущей задачи (модели показали низкое качество работы с аддитивными шумами). При отсутствии </a:t>
            </a:r>
            <a:r>
              <a:rPr lang="ru-RU" sz="1200" b="0" kern="1200" dirty="0" err="1" smtClean="0">
                <a:solidFill>
                  <a:schemeClr val="tx1"/>
                </a:solidFill>
                <a:effectLst/>
                <a:latin typeface="+mn-lt"/>
                <a:ea typeface="+mn-ea"/>
                <a:cs typeface="+mn-cs"/>
              </a:rPr>
              <a:t>предобученных</a:t>
            </a:r>
            <a:r>
              <a:rPr lang="ru-RU" sz="1200" b="0" kern="1200" dirty="0" smtClean="0">
                <a:solidFill>
                  <a:schemeClr val="tx1"/>
                </a:solidFill>
                <a:effectLst/>
                <a:latin typeface="+mn-lt"/>
                <a:ea typeface="+mn-ea"/>
                <a:cs typeface="+mn-cs"/>
              </a:rPr>
              <a:t> моделей, возникает необходимость самостоятельного обучения нейронной сети, для чего потребовались бы следующие действия: сбор и разметка обучающих примеров,  подбор оптимальной архитектуры нейронной сети, а также процедуры обучения. Каждая из этих задач требует большого количества времени, особенно сбор и разметка данных.</a:t>
            </a:r>
          </a:p>
          <a:p>
            <a:r>
              <a:rPr lang="ru-RU" sz="1200" b="1" kern="1200" dirty="0" smtClean="0">
                <a:solidFill>
                  <a:schemeClr val="tx1"/>
                </a:solidFill>
                <a:effectLst/>
                <a:latin typeface="+mn-lt"/>
                <a:ea typeface="+mn-ea"/>
                <a:cs typeface="+mn-cs"/>
              </a:rPr>
              <a:t>В свою очередь Фреймворк </a:t>
            </a:r>
            <a:r>
              <a:rPr lang="en-US" sz="1200" b="1" kern="1200" dirty="0" smtClean="0">
                <a:solidFill>
                  <a:schemeClr val="tx1"/>
                </a:solidFill>
                <a:effectLst/>
                <a:latin typeface="+mn-lt"/>
                <a:ea typeface="+mn-ea"/>
                <a:cs typeface="+mn-cs"/>
              </a:rPr>
              <a:t>Tesseract</a:t>
            </a:r>
            <a:r>
              <a:rPr lang="ru-RU" sz="1200" b="1" kern="1200" dirty="0" smtClean="0">
                <a:solidFill>
                  <a:schemeClr val="tx1"/>
                </a:solidFill>
                <a:effectLst/>
                <a:latin typeface="+mn-lt"/>
                <a:ea typeface="+mn-ea"/>
                <a:cs typeface="+mn-cs"/>
              </a:rPr>
              <a:t> обладает </a:t>
            </a:r>
            <a:r>
              <a:rPr lang="ru-RU" sz="1200" b="1" kern="1200" dirty="0" err="1" smtClean="0">
                <a:solidFill>
                  <a:schemeClr val="tx1"/>
                </a:solidFill>
                <a:effectLst/>
                <a:latin typeface="+mn-lt"/>
                <a:ea typeface="+mn-ea"/>
                <a:cs typeface="+mn-cs"/>
              </a:rPr>
              <a:t>предобученной</a:t>
            </a:r>
            <a:r>
              <a:rPr lang="ru-RU" sz="1200" b="1" kern="1200" dirty="0" smtClean="0">
                <a:solidFill>
                  <a:schemeClr val="tx1"/>
                </a:solidFill>
                <a:effectLst/>
                <a:latin typeface="+mn-lt"/>
                <a:ea typeface="+mn-ea"/>
                <a:cs typeface="+mn-cs"/>
              </a:rPr>
              <a:t> нейронной сетью, которая показала приемлемое качество на английских символах и цифрах. </a:t>
            </a:r>
            <a:endParaRPr lang="ru-RU" sz="1200" b="1"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B1F404A1-1FD4-4391-B2F1-CF5596061A3D}" type="slidenum">
              <a:rPr lang="ru-RU" smtClean="0"/>
              <a:pPr/>
              <a:t>13</a:t>
            </a:fld>
            <a:endParaRPr lang="ru-RU"/>
          </a:p>
        </p:txBody>
      </p:sp>
    </p:spTree>
    <p:extLst>
      <p:ext uri="{BB962C8B-B14F-4D97-AF65-F5344CB8AC3E}">
        <p14:creationId xmlns:p14="http://schemas.microsoft.com/office/powerpoint/2010/main" val="601884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kern="1200" dirty="0" smtClean="0">
                <a:solidFill>
                  <a:schemeClr val="tx1"/>
                </a:solidFill>
                <a:effectLst/>
                <a:latin typeface="+mn-lt"/>
                <a:ea typeface="+mn-ea"/>
                <a:cs typeface="+mn-cs"/>
              </a:rPr>
              <a:t>Для </a:t>
            </a:r>
            <a:r>
              <a:rPr lang="ru-RU" sz="1200" b="0" kern="1200" dirty="0" err="1" smtClean="0">
                <a:solidFill>
                  <a:schemeClr val="tx1"/>
                </a:solidFill>
                <a:effectLst/>
                <a:latin typeface="+mn-lt"/>
                <a:ea typeface="+mn-ea"/>
                <a:cs typeface="+mn-cs"/>
              </a:rPr>
              <a:t>фреймворка</a:t>
            </a:r>
            <a:r>
              <a:rPr lang="ru-RU"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OpenCV</a:t>
            </a:r>
            <a:r>
              <a:rPr lang="en-US" sz="1200" b="0" kern="1200" dirty="0" smtClean="0">
                <a:solidFill>
                  <a:schemeClr val="tx1"/>
                </a:solidFill>
                <a:effectLst/>
                <a:latin typeface="+mn-lt"/>
                <a:ea typeface="+mn-ea"/>
                <a:cs typeface="+mn-cs"/>
              </a:rPr>
              <a:t> </a:t>
            </a:r>
            <a:r>
              <a:rPr lang="ru-RU" sz="1200" b="0" kern="1200" dirty="0" smtClean="0">
                <a:solidFill>
                  <a:schemeClr val="tx1"/>
                </a:solidFill>
                <a:effectLst/>
                <a:latin typeface="+mn-lt"/>
                <a:ea typeface="+mn-ea"/>
                <a:cs typeface="+mn-cs"/>
              </a:rPr>
              <a:t>не было найдено в открытом доступе моделей приемлемого качества для текущей задачи (модели показали низкое качество работы с аддитивными шумами). При отсутствии </a:t>
            </a:r>
            <a:r>
              <a:rPr lang="ru-RU" sz="1200" b="0" kern="1200" dirty="0" err="1" smtClean="0">
                <a:solidFill>
                  <a:schemeClr val="tx1"/>
                </a:solidFill>
                <a:effectLst/>
                <a:latin typeface="+mn-lt"/>
                <a:ea typeface="+mn-ea"/>
                <a:cs typeface="+mn-cs"/>
              </a:rPr>
              <a:t>предобученных</a:t>
            </a:r>
            <a:r>
              <a:rPr lang="ru-RU" sz="1200" b="0" kern="1200" dirty="0" smtClean="0">
                <a:solidFill>
                  <a:schemeClr val="tx1"/>
                </a:solidFill>
                <a:effectLst/>
                <a:latin typeface="+mn-lt"/>
                <a:ea typeface="+mn-ea"/>
                <a:cs typeface="+mn-cs"/>
              </a:rPr>
              <a:t> моделей, возникает необходимость самостоятельного обучения нейронной сети, для чего потребовались бы следующие действия: сбор и разметка обучающих примеров,  подбор оптимальной архитектуры нейронной сети, а также процедуры обучения. Каждая из этих задач требует большого количества времени, особенно сбор и разметка данных.</a:t>
            </a:r>
          </a:p>
          <a:p>
            <a:r>
              <a:rPr lang="ru-RU" sz="1200" b="1" kern="1200" dirty="0" smtClean="0">
                <a:solidFill>
                  <a:schemeClr val="tx1"/>
                </a:solidFill>
                <a:effectLst/>
                <a:latin typeface="+mn-lt"/>
                <a:ea typeface="+mn-ea"/>
                <a:cs typeface="+mn-cs"/>
              </a:rPr>
              <a:t>В свою очередь Фреймворк </a:t>
            </a:r>
            <a:r>
              <a:rPr lang="en-US" sz="1200" b="1" kern="1200" dirty="0" smtClean="0">
                <a:solidFill>
                  <a:schemeClr val="tx1"/>
                </a:solidFill>
                <a:effectLst/>
                <a:latin typeface="+mn-lt"/>
                <a:ea typeface="+mn-ea"/>
                <a:cs typeface="+mn-cs"/>
              </a:rPr>
              <a:t>Tesseract</a:t>
            </a:r>
            <a:r>
              <a:rPr lang="ru-RU" sz="1200" b="1" kern="1200" dirty="0" smtClean="0">
                <a:solidFill>
                  <a:schemeClr val="tx1"/>
                </a:solidFill>
                <a:effectLst/>
                <a:latin typeface="+mn-lt"/>
                <a:ea typeface="+mn-ea"/>
                <a:cs typeface="+mn-cs"/>
              </a:rPr>
              <a:t> обладает </a:t>
            </a:r>
            <a:r>
              <a:rPr lang="ru-RU" sz="1200" b="1" kern="1200" dirty="0" err="1" smtClean="0">
                <a:solidFill>
                  <a:schemeClr val="tx1"/>
                </a:solidFill>
                <a:effectLst/>
                <a:latin typeface="+mn-lt"/>
                <a:ea typeface="+mn-ea"/>
                <a:cs typeface="+mn-cs"/>
              </a:rPr>
              <a:t>предобученной</a:t>
            </a:r>
            <a:r>
              <a:rPr lang="ru-RU" sz="1200" b="1" kern="1200" dirty="0" smtClean="0">
                <a:solidFill>
                  <a:schemeClr val="tx1"/>
                </a:solidFill>
                <a:effectLst/>
                <a:latin typeface="+mn-lt"/>
                <a:ea typeface="+mn-ea"/>
                <a:cs typeface="+mn-cs"/>
              </a:rPr>
              <a:t> нейронной сетью, которая показала приемлемое качество на английских символах и цифрах. </a:t>
            </a:r>
            <a:endParaRPr lang="ru-RU" sz="1200" b="1"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B1F404A1-1FD4-4391-B2F1-CF5596061A3D}" type="slidenum">
              <a:rPr lang="ru-RU" smtClean="0"/>
              <a:pPr/>
              <a:t>14</a:t>
            </a:fld>
            <a:endParaRPr lang="ru-RU"/>
          </a:p>
        </p:txBody>
      </p:sp>
    </p:spTree>
    <p:extLst>
      <p:ext uri="{BB962C8B-B14F-4D97-AF65-F5344CB8AC3E}">
        <p14:creationId xmlns:p14="http://schemas.microsoft.com/office/powerpoint/2010/main" val="11777877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kern="1200" dirty="0" smtClean="0">
                <a:solidFill>
                  <a:schemeClr val="tx1"/>
                </a:solidFill>
                <a:effectLst/>
                <a:latin typeface="+mn-lt"/>
                <a:ea typeface="+mn-ea"/>
                <a:cs typeface="+mn-cs"/>
              </a:rPr>
              <a:t>Для </a:t>
            </a:r>
            <a:r>
              <a:rPr lang="ru-RU" sz="1200" b="0" kern="1200" dirty="0" err="1" smtClean="0">
                <a:solidFill>
                  <a:schemeClr val="tx1"/>
                </a:solidFill>
                <a:effectLst/>
                <a:latin typeface="+mn-lt"/>
                <a:ea typeface="+mn-ea"/>
                <a:cs typeface="+mn-cs"/>
              </a:rPr>
              <a:t>фреймворка</a:t>
            </a:r>
            <a:r>
              <a:rPr lang="ru-RU"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OpenCV</a:t>
            </a:r>
            <a:r>
              <a:rPr lang="en-US" sz="1200" b="0" kern="1200" dirty="0" smtClean="0">
                <a:solidFill>
                  <a:schemeClr val="tx1"/>
                </a:solidFill>
                <a:effectLst/>
                <a:latin typeface="+mn-lt"/>
                <a:ea typeface="+mn-ea"/>
                <a:cs typeface="+mn-cs"/>
              </a:rPr>
              <a:t> </a:t>
            </a:r>
            <a:r>
              <a:rPr lang="ru-RU" sz="1200" b="0" kern="1200" dirty="0" smtClean="0">
                <a:solidFill>
                  <a:schemeClr val="tx1"/>
                </a:solidFill>
                <a:effectLst/>
                <a:latin typeface="+mn-lt"/>
                <a:ea typeface="+mn-ea"/>
                <a:cs typeface="+mn-cs"/>
              </a:rPr>
              <a:t>не было найдено в открытом доступе моделей приемлемого качества для текущей задачи (модели показали низкое качество работы с аддитивными шумами). При отсутствии </a:t>
            </a:r>
            <a:r>
              <a:rPr lang="ru-RU" sz="1200" b="0" kern="1200" dirty="0" err="1" smtClean="0">
                <a:solidFill>
                  <a:schemeClr val="tx1"/>
                </a:solidFill>
                <a:effectLst/>
                <a:latin typeface="+mn-lt"/>
                <a:ea typeface="+mn-ea"/>
                <a:cs typeface="+mn-cs"/>
              </a:rPr>
              <a:t>предобученных</a:t>
            </a:r>
            <a:r>
              <a:rPr lang="ru-RU" sz="1200" b="0" kern="1200" dirty="0" smtClean="0">
                <a:solidFill>
                  <a:schemeClr val="tx1"/>
                </a:solidFill>
                <a:effectLst/>
                <a:latin typeface="+mn-lt"/>
                <a:ea typeface="+mn-ea"/>
                <a:cs typeface="+mn-cs"/>
              </a:rPr>
              <a:t> моделей, возникает необходимость самостоятельного обучения нейронной сети, для чего потребовались бы следующие действия: сбор и разметка обучающих примеров,  подбор оптимальной архитектуры нейронной сети, а также процедуры обучения. Каждая из этих задач требует большого количества времени, особенно сбор и разметка данных.</a:t>
            </a:r>
          </a:p>
          <a:p>
            <a:r>
              <a:rPr lang="ru-RU" sz="1200" b="1" kern="1200" dirty="0" smtClean="0">
                <a:solidFill>
                  <a:schemeClr val="tx1"/>
                </a:solidFill>
                <a:effectLst/>
                <a:latin typeface="+mn-lt"/>
                <a:ea typeface="+mn-ea"/>
                <a:cs typeface="+mn-cs"/>
              </a:rPr>
              <a:t>В свою очередь Фреймворк </a:t>
            </a:r>
            <a:r>
              <a:rPr lang="en-US" sz="1200" b="1" kern="1200" dirty="0" smtClean="0">
                <a:solidFill>
                  <a:schemeClr val="tx1"/>
                </a:solidFill>
                <a:effectLst/>
                <a:latin typeface="+mn-lt"/>
                <a:ea typeface="+mn-ea"/>
                <a:cs typeface="+mn-cs"/>
              </a:rPr>
              <a:t>Tesseract</a:t>
            </a:r>
            <a:r>
              <a:rPr lang="ru-RU" sz="1200" b="1" kern="1200" dirty="0" smtClean="0">
                <a:solidFill>
                  <a:schemeClr val="tx1"/>
                </a:solidFill>
                <a:effectLst/>
                <a:latin typeface="+mn-lt"/>
                <a:ea typeface="+mn-ea"/>
                <a:cs typeface="+mn-cs"/>
              </a:rPr>
              <a:t> обладает </a:t>
            </a:r>
            <a:r>
              <a:rPr lang="ru-RU" sz="1200" b="1" kern="1200" dirty="0" err="1" smtClean="0">
                <a:solidFill>
                  <a:schemeClr val="tx1"/>
                </a:solidFill>
                <a:effectLst/>
                <a:latin typeface="+mn-lt"/>
                <a:ea typeface="+mn-ea"/>
                <a:cs typeface="+mn-cs"/>
              </a:rPr>
              <a:t>предобученной</a:t>
            </a:r>
            <a:r>
              <a:rPr lang="ru-RU" sz="1200" b="1" kern="1200" dirty="0" smtClean="0">
                <a:solidFill>
                  <a:schemeClr val="tx1"/>
                </a:solidFill>
                <a:effectLst/>
                <a:latin typeface="+mn-lt"/>
                <a:ea typeface="+mn-ea"/>
                <a:cs typeface="+mn-cs"/>
              </a:rPr>
              <a:t> нейронной сетью, которая показала приемлемое качество на английских символах и цифрах. </a:t>
            </a:r>
            <a:endParaRPr lang="ru-RU" sz="1200" b="1"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B1F404A1-1FD4-4391-B2F1-CF5596061A3D}" type="slidenum">
              <a:rPr lang="ru-RU" smtClean="0"/>
              <a:pPr/>
              <a:t>15</a:t>
            </a:fld>
            <a:endParaRPr lang="ru-RU"/>
          </a:p>
        </p:txBody>
      </p:sp>
    </p:spTree>
    <p:extLst>
      <p:ext uri="{BB962C8B-B14F-4D97-AF65-F5344CB8AC3E}">
        <p14:creationId xmlns:p14="http://schemas.microsoft.com/office/powerpoint/2010/main" val="5796600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r>
              <a:rPr lang="ru-RU" sz="1200" b="1" kern="1200" dirty="0" smtClean="0">
                <a:solidFill>
                  <a:schemeClr val="tx1"/>
                </a:solidFill>
                <a:effectLst/>
                <a:latin typeface="+mn-lt"/>
                <a:ea typeface="+mn-ea"/>
                <a:cs typeface="+mn-cs"/>
              </a:rPr>
              <a:t>Однако нейронные сети обладают большой вычислительной сложностью, поэтому необходимо убедиться в том, что обычный ноутбук в состоянии анализировать все символы на изображении табло с частотой до 50 изображений в секунду. </a:t>
            </a:r>
            <a:br>
              <a:rPr lang="ru-RU" sz="1200" b="1" kern="1200" dirty="0" smtClean="0">
                <a:solidFill>
                  <a:schemeClr val="tx1"/>
                </a:solidFill>
                <a:effectLst/>
                <a:latin typeface="+mn-lt"/>
                <a:ea typeface="+mn-ea"/>
                <a:cs typeface="+mn-cs"/>
              </a:rPr>
            </a:br>
            <a:r>
              <a:rPr lang="ru-RU" sz="1200" b="1" kern="1200" dirty="0" smtClean="0">
                <a:solidFill>
                  <a:schemeClr val="tx1"/>
                </a:solidFill>
                <a:effectLst/>
                <a:latin typeface="+mn-lt"/>
                <a:ea typeface="+mn-ea"/>
                <a:cs typeface="+mn-cs"/>
              </a:rPr>
              <a:t>При тестировании нейронной сети </a:t>
            </a:r>
            <a:r>
              <a:rPr lang="en-US" sz="1200" b="1" kern="1200" dirty="0" smtClean="0">
                <a:solidFill>
                  <a:schemeClr val="tx1"/>
                </a:solidFill>
                <a:effectLst/>
                <a:latin typeface="+mn-lt"/>
                <a:ea typeface="+mn-ea"/>
                <a:cs typeface="+mn-cs"/>
              </a:rPr>
              <a:t>T</a:t>
            </a:r>
            <a:r>
              <a:rPr lang="ru-RU" sz="1200" b="1" kern="1200" dirty="0" err="1" smtClean="0">
                <a:solidFill>
                  <a:schemeClr val="tx1"/>
                </a:solidFill>
                <a:effectLst/>
                <a:latin typeface="+mn-lt"/>
                <a:ea typeface="+mn-ea"/>
                <a:cs typeface="+mn-cs"/>
              </a:rPr>
              <a:t>esseract</a:t>
            </a:r>
            <a:r>
              <a:rPr lang="ru-RU" sz="1200" b="1" kern="1200" dirty="0" smtClean="0">
                <a:solidFill>
                  <a:schemeClr val="tx1"/>
                </a:solidFill>
                <a:effectLst/>
                <a:latin typeface="+mn-lt"/>
                <a:ea typeface="+mn-ea"/>
                <a:cs typeface="+mn-cs"/>
              </a:rPr>
              <a:t> на 50 тестовых примерах среднее время распознавания одного символа оказалось менее одной миллисекунды (~0.7мс), что полностью подходит под условие поставленной задачи.</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16</a:t>
            </a:fld>
            <a:endParaRPr lang="ru-RU"/>
          </a:p>
        </p:txBody>
      </p:sp>
    </p:spTree>
    <p:extLst>
      <p:ext uri="{BB962C8B-B14F-4D97-AF65-F5344CB8AC3E}">
        <p14:creationId xmlns:p14="http://schemas.microsoft.com/office/powerpoint/2010/main" val="24194005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По итогу было выбрано два основных метода распознавания</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17</a:t>
            </a:fld>
            <a:endParaRPr lang="ru-RU"/>
          </a:p>
        </p:txBody>
      </p:sp>
    </p:spTree>
    <p:extLst>
      <p:ext uri="{BB962C8B-B14F-4D97-AF65-F5344CB8AC3E}">
        <p14:creationId xmlns:p14="http://schemas.microsoft.com/office/powerpoint/2010/main" val="40204246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Часть обработок была реализована стандартными фильтрами библиотеки </a:t>
            </a:r>
            <a:r>
              <a:rPr lang="en-US" sz="1200" kern="1200" dirty="0" err="1" smtClean="0">
                <a:solidFill>
                  <a:schemeClr val="tx1"/>
                </a:solidFill>
                <a:effectLst/>
                <a:latin typeface="+mn-lt"/>
                <a:ea typeface="+mn-ea"/>
                <a:cs typeface="+mn-cs"/>
              </a:rPr>
              <a:t>OpenCV</a:t>
            </a:r>
            <a:r>
              <a:rPr lang="ru-RU" sz="1200" kern="1200" dirty="0" smtClean="0">
                <a:solidFill>
                  <a:schemeClr val="tx1"/>
                </a:solidFill>
                <a:effectLst/>
                <a:latin typeface="+mn-lt"/>
                <a:ea typeface="+mn-ea"/>
                <a:cs typeface="+mn-cs"/>
              </a:rPr>
              <a:t>.</a:t>
            </a:r>
            <a:r>
              <a:rPr lang="ru-RU" sz="1200" kern="1200" baseline="0" dirty="0" smtClean="0">
                <a:solidFill>
                  <a:schemeClr val="tx1"/>
                </a:solidFill>
                <a:effectLst/>
                <a:latin typeface="+mn-lt"/>
                <a:ea typeface="+mn-ea"/>
                <a:cs typeface="+mn-cs"/>
              </a:rPr>
              <a:t> Другую часть рассмотрим подробнее.</a:t>
            </a:r>
            <a:endParaRPr lang="ru-RU" sz="1200" kern="1200" dirty="0" smtClean="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B1F404A1-1FD4-4391-B2F1-CF5596061A3D}" type="slidenum">
              <a:rPr lang="ru-RU" smtClean="0"/>
              <a:pPr/>
              <a:t>18</a:t>
            </a:fld>
            <a:endParaRPr lang="ru-RU"/>
          </a:p>
        </p:txBody>
      </p:sp>
    </p:spTree>
    <p:extLst>
      <p:ext uri="{BB962C8B-B14F-4D97-AF65-F5344CB8AC3E}">
        <p14:creationId xmlns:p14="http://schemas.microsoft.com/office/powerpoint/2010/main" val="28696225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Вероятность того, что камера будет направлена на табло строго перпендикулярно, крайне мала, как правило, она смотрит на него немного сбоку, следовательно, возникают перспективные преобразования. Эти искажения обязательно необходимо исправлять, так как все алгоритмы распознавания требуют “нормальное” входное изображение, без видимых перспективных преобразований. 1) Для того чтобы найти контур на изображении с камеры, необходимо избавиться от мелких деталей, которые могут мешать. Это можно сделать, используя размытие по Гауссу малой мощности,</a:t>
            </a:r>
            <a:r>
              <a:rPr lang="ru-RU" sz="1200" kern="1200" baseline="0" dirty="0" smtClean="0">
                <a:solidFill>
                  <a:schemeClr val="tx1"/>
                </a:solidFill>
                <a:effectLst/>
                <a:latin typeface="+mn-lt"/>
                <a:ea typeface="+mn-ea"/>
                <a:cs typeface="+mn-cs"/>
              </a:rPr>
              <a:t> и воспользоваться </a:t>
            </a:r>
            <a:r>
              <a:rPr lang="ru-RU" sz="1200" kern="1200" baseline="0" dirty="0" err="1" smtClean="0">
                <a:solidFill>
                  <a:schemeClr val="tx1"/>
                </a:solidFill>
                <a:effectLst/>
                <a:latin typeface="+mn-lt"/>
                <a:ea typeface="+mn-ea"/>
                <a:cs typeface="+mn-cs"/>
              </a:rPr>
              <a:t>бинризацией</a:t>
            </a:r>
            <a:r>
              <a:rPr lang="ru-RU" sz="1200" kern="1200" baseline="0" dirty="0" smtClean="0">
                <a:solidFill>
                  <a:schemeClr val="tx1"/>
                </a:solidFill>
                <a:effectLst/>
                <a:latin typeface="+mn-lt"/>
                <a:ea typeface="+mn-ea"/>
                <a:cs typeface="+mn-cs"/>
              </a:rPr>
              <a:t>, для максимального увеличения контрастности</a:t>
            </a:r>
            <a:endParaRPr lang="ru-RU" sz="1200" kern="1200" dirty="0" smtClean="0">
              <a:solidFill>
                <a:schemeClr val="tx1"/>
              </a:solidFill>
              <a:effectLst/>
              <a:latin typeface="+mn-lt"/>
              <a:ea typeface="+mn-ea"/>
              <a:cs typeface="+mn-cs"/>
            </a:endParaRPr>
          </a:p>
          <a:p>
            <a:r>
              <a:rPr lang="ru-RU" dirty="0" smtClean="0"/>
              <a:t>2)Найти</a:t>
            </a:r>
            <a:r>
              <a:rPr lang="ru-RU" baseline="0" dirty="0" smtClean="0"/>
              <a:t> все контуры на изображении3) выявить </a:t>
            </a:r>
            <a:r>
              <a:rPr lang="ru-RU" baseline="0" dirty="0" err="1" smtClean="0"/>
              <a:t>нибольший</a:t>
            </a:r>
            <a:r>
              <a:rPr lang="ru-RU" baseline="0" dirty="0" smtClean="0"/>
              <a:t> из них</a:t>
            </a:r>
            <a:endParaRPr lang="en-US" baseline="0" dirty="0" smtClean="0"/>
          </a:p>
          <a:p>
            <a:endParaRPr lang="en-US" baseline="0" dirty="0" smtClean="0"/>
          </a:p>
          <a:p>
            <a:r>
              <a:rPr lang="ru-RU" sz="1200" dirty="0" smtClean="0"/>
              <a:t>Избавляемся от мелких </a:t>
            </a:r>
            <a:r>
              <a:rPr lang="ru-RU" sz="1200" dirty="0" err="1" smtClean="0"/>
              <a:t>детлей</a:t>
            </a:r>
            <a:endParaRPr lang="ru-RU" sz="1200" dirty="0" smtClean="0"/>
          </a:p>
          <a:p>
            <a:r>
              <a:rPr lang="ru-RU" sz="1200" dirty="0" smtClean="0"/>
              <a:t>Находим контуры на изображении</a:t>
            </a:r>
          </a:p>
          <a:p>
            <a:r>
              <a:rPr lang="ru-RU" sz="1200" dirty="0" smtClean="0"/>
              <a:t>Выбирается контур</a:t>
            </a:r>
          </a:p>
          <a:p>
            <a:r>
              <a:rPr lang="ru-RU" sz="1200" dirty="0" smtClean="0"/>
              <a:t>Очевидно, что для нахождения координат этих точек нужно описать стороны найденного контура уравнениями прямой линии. В </a:t>
            </a:r>
            <a:r>
              <a:rPr lang="en-US" sz="1200" dirty="0" err="1" smtClean="0"/>
              <a:t>OpenCV</a:t>
            </a:r>
            <a:r>
              <a:rPr lang="ru-RU" sz="1200" dirty="0" smtClean="0"/>
              <a:t> есть инструмент, использующий преобразование </a:t>
            </a:r>
            <a:r>
              <a:rPr lang="ru-RU" sz="1200" dirty="0" err="1" smtClean="0"/>
              <a:t>Хафа</a:t>
            </a:r>
            <a:r>
              <a:rPr lang="ru-RU" sz="1200" dirty="0" smtClean="0"/>
              <a:t>..</a:t>
            </a:r>
          </a:p>
          <a:p>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19</a:t>
            </a:fld>
            <a:endParaRPr lang="ru-RU"/>
          </a:p>
        </p:txBody>
      </p:sp>
    </p:spTree>
    <p:extLst>
      <p:ext uri="{BB962C8B-B14F-4D97-AF65-F5344CB8AC3E}">
        <p14:creationId xmlns:p14="http://schemas.microsoft.com/office/powerpoint/2010/main" val="23156505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Объяснение</a:t>
            </a:r>
            <a:r>
              <a:rPr lang="ru-RU" baseline="0" dirty="0" smtClean="0"/>
              <a:t> про дрожание камеры</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20</a:t>
            </a:fld>
            <a:endParaRPr lang="ru-RU"/>
          </a:p>
        </p:txBody>
      </p:sp>
    </p:spTree>
    <p:extLst>
      <p:ext uri="{BB962C8B-B14F-4D97-AF65-F5344CB8AC3E}">
        <p14:creationId xmlns:p14="http://schemas.microsoft.com/office/powerpoint/2010/main" val="25991816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r>
              <a:rPr lang="ru-RU" dirty="0" smtClean="0"/>
              <a:t>После предобработки в процессе распознавания происходит сегментация изображения. Предполагается, что строки текста расположены горизонтально и не создают пересечений друг с другом. Задается среднее значение расстояния между двумя символами. Изображение разделяется на буквы поиском вертикальных полос. Затем идет возможно </a:t>
            </a:r>
            <a:r>
              <a:rPr lang="ru-RU" dirty="0" err="1" smtClean="0"/>
              <a:t>предпросмотра</a:t>
            </a:r>
            <a:r>
              <a:rPr lang="ru-RU" dirty="0" smtClean="0"/>
              <a:t>, для тонкой настройки программы, таким образом на выходе модуля сегментации мы имеет весь текст представленный изображениями букв этого текста.</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21</a:t>
            </a:fld>
            <a:endParaRPr lang="ru-RU"/>
          </a:p>
        </p:txBody>
      </p:sp>
    </p:spTree>
    <p:extLst>
      <p:ext uri="{BB962C8B-B14F-4D97-AF65-F5344CB8AC3E}">
        <p14:creationId xmlns:p14="http://schemas.microsoft.com/office/powerpoint/2010/main" val="198179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При трансляции очень важно накладывать информацию с игрового табло на изображение. Обычно это делается графической титровальной системой. </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3</a:t>
            </a:fld>
            <a:endParaRPr lang="ru-RU"/>
          </a:p>
        </p:txBody>
      </p:sp>
    </p:spTree>
    <p:extLst>
      <p:ext uri="{BB962C8B-B14F-4D97-AF65-F5344CB8AC3E}">
        <p14:creationId xmlns:p14="http://schemas.microsoft.com/office/powerpoint/2010/main" val="36465765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r>
              <a:rPr lang="ru-RU" dirty="0" smtClean="0"/>
              <a:t>После предобработки в процессе распознавания происходит сегментация изображения. Предполагается, что строки текста расположены горизонтально и не создают пересечений друг с другом. Задается среднее значение расстояния между двумя символами. Изображение разделяется на буквы поиском вертикальных полос. Затем идет возможно </a:t>
            </a:r>
            <a:r>
              <a:rPr lang="ru-RU" dirty="0" err="1" smtClean="0"/>
              <a:t>предпросмотра</a:t>
            </a:r>
            <a:r>
              <a:rPr lang="ru-RU" dirty="0" smtClean="0"/>
              <a:t>, для тонкой настройки программы, таким образом на выходе модуля сегментации мы имеет весь текст представленный изображениями букв этого текста.</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22</a:t>
            </a:fld>
            <a:endParaRPr lang="ru-RU"/>
          </a:p>
        </p:txBody>
      </p:sp>
    </p:spTree>
    <p:extLst>
      <p:ext uri="{BB962C8B-B14F-4D97-AF65-F5344CB8AC3E}">
        <p14:creationId xmlns:p14="http://schemas.microsoft.com/office/powerpoint/2010/main" val="26622557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Текст на любом табло обязан быть хорошо заметен зрителям, то есть должен быть хорошо контрастным, но при этом может быть цветным с любым сочетанием цветом. Игнорируя информацию о цветности и используя только яркостную компоненту можно сократить объем обрабатываемой информации в три раза, но при этом не потерять информацию, необходимую для успешного распознавания текста. Существуют довольно много различных методов бинаризации, которые делятся на две группы – глобальные и локальные. В первом случае величина порога константна во время всего процесса. Во втором – изображение разбивается на области, в каждой из которых вычисляется локальный порог.</a:t>
            </a:r>
          </a:p>
          <a:p>
            <a:endParaRPr lang="ru-RU" sz="1200"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B1F404A1-1FD4-4391-B2F1-CF5596061A3D}" type="slidenum">
              <a:rPr lang="ru-RU" smtClean="0"/>
              <a:pPr/>
              <a:t>23</a:t>
            </a:fld>
            <a:endParaRPr lang="ru-RU"/>
          </a:p>
        </p:txBody>
      </p:sp>
    </p:spTree>
    <p:extLst>
      <p:ext uri="{BB962C8B-B14F-4D97-AF65-F5344CB8AC3E}">
        <p14:creationId xmlns:p14="http://schemas.microsoft.com/office/powerpoint/2010/main" val="39049425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Существует два основных способа бинаризации, такие как глобальная и локальная. В реализуемом</a:t>
            </a:r>
            <a:r>
              <a:rPr lang="ru-RU" sz="1200" kern="1200" baseline="0" dirty="0" smtClean="0">
                <a:solidFill>
                  <a:schemeClr val="tx1"/>
                </a:solidFill>
                <a:effectLst/>
                <a:latin typeface="+mn-lt"/>
                <a:ea typeface="+mn-ea"/>
                <a:cs typeface="+mn-cs"/>
              </a:rPr>
              <a:t> программном обеспечении мы использовали оба способа..</a:t>
            </a:r>
            <a:endParaRPr lang="ru-RU" sz="1200"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B1F404A1-1FD4-4391-B2F1-CF5596061A3D}" type="slidenum">
              <a:rPr lang="ru-RU" smtClean="0"/>
              <a:pPr/>
              <a:t>24</a:t>
            </a:fld>
            <a:endParaRPr lang="ru-RU"/>
          </a:p>
        </p:txBody>
      </p:sp>
    </p:spTree>
    <p:extLst>
      <p:ext uri="{BB962C8B-B14F-4D97-AF65-F5344CB8AC3E}">
        <p14:creationId xmlns:p14="http://schemas.microsoft.com/office/powerpoint/2010/main" val="10182786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Формулы перепишу нормально, это просто как пример.</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36</a:t>
            </a:fld>
            <a:endParaRPr lang="ru-RU"/>
          </a:p>
        </p:txBody>
      </p:sp>
    </p:spTree>
    <p:extLst>
      <p:ext uri="{BB962C8B-B14F-4D97-AF65-F5344CB8AC3E}">
        <p14:creationId xmlns:p14="http://schemas.microsoft.com/office/powerpoint/2010/main" val="599919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39</a:t>
            </a:fld>
            <a:endParaRPr lang="ru-RU"/>
          </a:p>
        </p:txBody>
      </p:sp>
    </p:spTree>
    <p:extLst>
      <p:ext uri="{BB962C8B-B14F-4D97-AF65-F5344CB8AC3E}">
        <p14:creationId xmlns:p14="http://schemas.microsoft.com/office/powerpoint/2010/main" val="16763405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40</a:t>
            </a:fld>
            <a:endParaRPr lang="ru-RU"/>
          </a:p>
        </p:txBody>
      </p:sp>
    </p:spTree>
    <p:extLst>
      <p:ext uri="{BB962C8B-B14F-4D97-AF65-F5344CB8AC3E}">
        <p14:creationId xmlns:p14="http://schemas.microsoft.com/office/powerpoint/2010/main" val="3783405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b="0" i="0" u="none" strike="noStrike" kern="1200" dirty="0" smtClean="0">
                <a:solidFill>
                  <a:schemeClr val="tx1"/>
                </a:solidFill>
                <a:effectLst/>
                <a:latin typeface="+mn-lt"/>
                <a:ea typeface="+mn-ea"/>
                <a:cs typeface="+mn-cs"/>
              </a:rPr>
              <a:t>Однако очень часто нет возможности получать данные с табло по разным причинам.</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4</a:t>
            </a:fld>
            <a:endParaRPr lang="ru-RU"/>
          </a:p>
        </p:txBody>
      </p:sp>
    </p:spTree>
    <p:extLst>
      <p:ext uri="{BB962C8B-B14F-4D97-AF65-F5344CB8AC3E}">
        <p14:creationId xmlns:p14="http://schemas.microsoft.com/office/powerpoint/2010/main" val="94471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Переносная система из ноутбука и стандартный камеры, направленной на табло могла бы получать данные с любого табло, распознавая данные и передавая их в систему титрования.</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5</a:t>
            </a:fld>
            <a:endParaRPr lang="ru-RU"/>
          </a:p>
        </p:txBody>
      </p:sp>
    </p:spTree>
    <p:extLst>
      <p:ext uri="{BB962C8B-B14F-4D97-AF65-F5344CB8AC3E}">
        <p14:creationId xmlns:p14="http://schemas.microsoft.com/office/powerpoint/2010/main" val="505796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b="0" i="0" u="none" strike="noStrike" kern="1200" dirty="0" smtClean="0">
                <a:solidFill>
                  <a:schemeClr val="tx1"/>
                </a:solidFill>
                <a:effectLst/>
                <a:latin typeface="+mn-lt"/>
                <a:ea typeface="+mn-ea"/>
                <a:cs typeface="+mn-cs"/>
              </a:rPr>
              <a:t>При этом в кадр может попасть изображение реального табло, поэтому важно, чтобы не было заметно разницы в данных с этого табло и с системы титрования.</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6</a:t>
            </a:fld>
            <a:endParaRPr lang="ru-RU"/>
          </a:p>
        </p:txBody>
      </p:sp>
    </p:spTree>
    <p:extLst>
      <p:ext uri="{BB962C8B-B14F-4D97-AF65-F5344CB8AC3E}">
        <p14:creationId xmlns:p14="http://schemas.microsoft.com/office/powerpoint/2010/main" val="944719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7</a:t>
            </a:fld>
            <a:endParaRPr lang="ru-RU"/>
          </a:p>
        </p:txBody>
      </p:sp>
    </p:spTree>
    <p:extLst>
      <p:ext uri="{BB962C8B-B14F-4D97-AF65-F5344CB8AC3E}">
        <p14:creationId xmlns:p14="http://schemas.microsoft.com/office/powerpoint/2010/main" val="121829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kern="1200" dirty="0" smtClean="0">
                <a:solidFill>
                  <a:schemeClr val="tx1"/>
                </a:solidFill>
                <a:effectLst/>
                <a:latin typeface="+mn-lt"/>
                <a:ea typeface="+mn-ea"/>
                <a:cs typeface="+mn-cs"/>
              </a:rPr>
              <a:t>Задача распознавания символов является центральным элементом разрабатываемого программного обеспечения. Она является самой </a:t>
            </a:r>
            <a:r>
              <a:rPr lang="ru-RU" sz="1200" kern="1200" dirty="0" err="1" smtClean="0">
                <a:solidFill>
                  <a:schemeClr val="tx1"/>
                </a:solidFill>
                <a:effectLst/>
                <a:latin typeface="+mn-lt"/>
                <a:ea typeface="+mn-ea"/>
                <a:cs typeface="+mn-cs"/>
              </a:rPr>
              <a:t>ресурсозатратной</a:t>
            </a:r>
            <a:r>
              <a:rPr lang="ru-RU" sz="1200" kern="1200" dirty="0" smtClean="0">
                <a:solidFill>
                  <a:schemeClr val="tx1"/>
                </a:solidFill>
                <a:effectLst/>
                <a:latin typeface="+mn-lt"/>
                <a:ea typeface="+mn-ea"/>
                <a:cs typeface="+mn-cs"/>
              </a:rPr>
              <a:t> частью решения, от которой зависят ключевые аспекты подготовки изображения. В связи с этим в первую очередь рассмотрим существующие решения задачи распознавания символов.</a:t>
            </a:r>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9</a:t>
            </a:fld>
            <a:endParaRPr lang="ru-RU"/>
          </a:p>
        </p:txBody>
      </p:sp>
    </p:spTree>
    <p:extLst>
      <p:ext uri="{BB962C8B-B14F-4D97-AF65-F5344CB8AC3E}">
        <p14:creationId xmlns:p14="http://schemas.microsoft.com/office/powerpoint/2010/main" val="14250735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smtClean="0"/>
              <a:t>Существует несколько реализаций метрики </a:t>
            </a:r>
            <a:r>
              <a:rPr lang="ru-RU" sz="1200" dirty="0" err="1" smtClean="0"/>
              <a:t>Хэминга</a:t>
            </a:r>
            <a:r>
              <a:rPr lang="ru-RU" sz="1200" dirty="0" smtClean="0"/>
              <a:t>, по строчная (и тут описываю пример на картинке)</a:t>
            </a:r>
          </a:p>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smtClean="0"/>
              <a:t>Бинарное изображение центрируется по вертикали, разбивается на строки и для каждой строки вычисляется количество черных пикселов. Последовательность получившихся чисел сравнивается с шаблоном. Последовательность получившихся чисел образует искомый вектор, сравниваемый с шаблоном -</a:t>
            </a:r>
            <a:r>
              <a:rPr lang="en-US" sz="1200" dirty="0" smtClean="0"/>
              <a:t>||-</a:t>
            </a:r>
            <a:endParaRPr lang="ru-RU" sz="120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В каждом из случаев для сравнения используется расстояние Хэмминга – число позиций, в которых соответствующие символы двух векторов одинаковой размерности различны.</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sz="120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ru-RU" sz="1200" dirty="0" smtClean="0"/>
          </a:p>
          <a:p>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10</a:t>
            </a:fld>
            <a:endParaRPr lang="ru-RU"/>
          </a:p>
        </p:txBody>
      </p:sp>
    </p:spTree>
    <p:extLst>
      <p:ext uri="{BB962C8B-B14F-4D97-AF65-F5344CB8AC3E}">
        <p14:creationId xmlns:p14="http://schemas.microsoft.com/office/powerpoint/2010/main" val="3025627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Аналогичным образом показал себя алгоритм сравнения по критериям. Оказалось невозможно создать такой набор критериев, который успешно работал бы и на обычных шрифтах, и на цифрах </a:t>
            </a:r>
            <a:r>
              <a:rPr lang="ru-RU" sz="1200" kern="1200" dirty="0" err="1" smtClean="0">
                <a:solidFill>
                  <a:schemeClr val="tx1"/>
                </a:solidFill>
                <a:effectLst/>
                <a:latin typeface="+mn-lt"/>
                <a:ea typeface="+mn-ea"/>
                <a:cs typeface="+mn-cs"/>
              </a:rPr>
              <a:t>семисегментного</a:t>
            </a:r>
            <a:r>
              <a:rPr lang="ru-RU" sz="1200" kern="1200" dirty="0" smtClean="0">
                <a:solidFill>
                  <a:schemeClr val="tx1"/>
                </a:solidFill>
                <a:effectLst/>
                <a:latin typeface="+mn-lt"/>
                <a:ea typeface="+mn-ea"/>
                <a:cs typeface="+mn-cs"/>
              </a:rPr>
              <a:t> индикатора. Критерии нужно подбирать для каждого табло индивидуально.</a:t>
            </a:r>
          </a:p>
          <a:p>
            <a:endParaRPr lang="ru-RU" dirty="0"/>
          </a:p>
        </p:txBody>
      </p:sp>
      <p:sp>
        <p:nvSpPr>
          <p:cNvPr id="4" name="Номер слайда 3"/>
          <p:cNvSpPr>
            <a:spLocks noGrp="1"/>
          </p:cNvSpPr>
          <p:nvPr>
            <p:ph type="sldNum" sz="quarter" idx="10"/>
          </p:nvPr>
        </p:nvSpPr>
        <p:spPr/>
        <p:txBody>
          <a:bodyPr/>
          <a:lstStyle/>
          <a:p>
            <a:fld id="{B1F404A1-1FD4-4391-B2F1-CF5596061A3D}" type="slidenum">
              <a:rPr lang="ru-RU" smtClean="0"/>
              <a:pPr/>
              <a:t>11</a:t>
            </a:fld>
            <a:endParaRPr lang="ru-RU"/>
          </a:p>
        </p:txBody>
      </p:sp>
    </p:spTree>
    <p:extLst>
      <p:ext uri="{BB962C8B-B14F-4D97-AF65-F5344CB8AC3E}">
        <p14:creationId xmlns:p14="http://schemas.microsoft.com/office/powerpoint/2010/main" val="2049033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ru-RU" smtClean="0"/>
              <a:t>Образец заголовка</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6/6/2018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6/6/2018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6/6/2018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6/6/2018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ru-RU" smtClean="0"/>
              <a:t>Образец заголовка</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5586B75A-687E-405C-8A0B-8D00578BA2C3}" type="datetimeFigureOut">
              <a:rPr lang="en-US" dirty="0"/>
              <a:pPr/>
              <a:t>6/6/2018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6/6/2018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6/6/2018</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smtClean="0"/>
              <a:t>Образец заголовка</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6/6/2018</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Пустой слайд">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6/6/2018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ru-RU" smtClean="0"/>
              <a:t>Образец заголовка</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8" name="Date Placeholder 7"/>
          <p:cNvSpPr>
            <a:spLocks noGrp="1"/>
          </p:cNvSpPr>
          <p:nvPr>
            <p:ph type="dt" sz="half" idx="10"/>
          </p:nvPr>
        </p:nvSpPr>
        <p:spPr/>
        <p:txBody>
          <a:bodyPr/>
          <a:lstStyle/>
          <a:p>
            <a:fld id="{5586B75A-687E-405C-8A0B-8D00578BA2C3}" type="datetimeFigureOut">
              <a:rPr lang="en-US" dirty="0"/>
              <a:pPr/>
              <a:t>6/6/2018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8" name="Date Placeholder 7"/>
          <p:cNvSpPr>
            <a:spLocks noGrp="1"/>
          </p:cNvSpPr>
          <p:nvPr>
            <p:ph type="dt" sz="half" idx="10"/>
          </p:nvPr>
        </p:nvSpPr>
        <p:spPr/>
        <p:txBody>
          <a:bodyPr/>
          <a:lstStyle/>
          <a:p>
            <a:fld id="{5586B75A-687E-405C-8A0B-8D00578BA2C3}" type="datetimeFigureOut">
              <a:rPr lang="en-US" dirty="0"/>
              <a:pPr/>
              <a:t>6/6/2018</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6/6/2018</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jpeg"/><Relationship Id="rId7" Type="http://schemas.openxmlformats.org/officeDocument/2006/relationships/image" Target="../media/image29.jpe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image" Target="../media/image36.jpg"/><Relationship Id="rId1" Type="http://schemas.openxmlformats.org/officeDocument/2006/relationships/slideLayout" Target="../slideLayouts/slideLayout2.xml"/><Relationship Id="rId5" Type="http://schemas.openxmlformats.org/officeDocument/2006/relationships/image" Target="../media/image39.jpg"/><Relationship Id="rId4" Type="http://schemas.openxmlformats.org/officeDocument/2006/relationships/image" Target="../media/image38.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image" Target="../media/image40.jpg"/><Relationship Id="rId1" Type="http://schemas.openxmlformats.org/officeDocument/2006/relationships/slideLayout" Target="../slideLayouts/slideLayout2.xml"/><Relationship Id="rId5" Type="http://schemas.openxmlformats.org/officeDocument/2006/relationships/image" Target="../media/image43.jpg"/><Relationship Id="rId4" Type="http://schemas.openxmlformats.org/officeDocument/2006/relationships/image" Target="../media/image42.jpg"/></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51.png"/><Relationship Id="rId4" Type="http://schemas.openxmlformats.org/officeDocument/2006/relationships/image" Target="../media/image50.png"/></Relationships>
</file>

<file path=ppt/slides/_rels/slide3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069848" y="1298448"/>
            <a:ext cx="7635240" cy="2221992"/>
          </a:xfrm>
        </p:spPr>
        <p:txBody>
          <a:bodyPr>
            <a:normAutofit/>
          </a:bodyPr>
          <a:lstStyle/>
          <a:p>
            <a:r>
              <a:rPr lang="ru-RU" sz="3200" dirty="0"/>
              <a:t>Разработка системы оповещения </a:t>
            </a:r>
            <a:r>
              <a:rPr lang="ru-RU" sz="3200" dirty="0" smtClean="0"/>
              <a:t/>
            </a:r>
            <a:br>
              <a:rPr lang="ru-RU" sz="3200" dirty="0" smtClean="0"/>
            </a:br>
            <a:r>
              <a:rPr lang="ru-RU" sz="3200" dirty="0" smtClean="0"/>
              <a:t>об </a:t>
            </a:r>
            <a:r>
              <a:rPr lang="ru-RU" sz="3200" dirty="0"/>
              <a:t>изменениях состояния игры </a:t>
            </a:r>
            <a:r>
              <a:rPr lang="ru-RU" sz="3200" dirty="0" smtClean="0"/>
              <a:t/>
            </a:r>
            <a:br>
              <a:rPr lang="ru-RU" sz="3200" dirty="0" smtClean="0"/>
            </a:br>
            <a:r>
              <a:rPr lang="ru-RU" sz="3200" dirty="0" smtClean="0"/>
              <a:t>по </a:t>
            </a:r>
            <a:r>
              <a:rPr lang="ru-RU" sz="3200" dirty="0"/>
              <a:t>изображению с информационного табло</a:t>
            </a:r>
          </a:p>
        </p:txBody>
      </p:sp>
      <p:sp>
        <p:nvSpPr>
          <p:cNvPr id="3" name="Подзаголовок 2"/>
          <p:cNvSpPr>
            <a:spLocks noGrp="1"/>
          </p:cNvSpPr>
          <p:nvPr>
            <p:ph type="subTitle" idx="1"/>
          </p:nvPr>
        </p:nvSpPr>
        <p:spPr>
          <a:xfrm>
            <a:off x="5321807" y="4416552"/>
            <a:ext cx="5717735" cy="1296110"/>
          </a:xfrm>
        </p:spPr>
        <p:txBody>
          <a:bodyPr>
            <a:normAutofit fontScale="77500" lnSpcReduction="20000"/>
          </a:bodyPr>
          <a:lstStyle/>
          <a:p>
            <a:r>
              <a:rPr lang="ru-RU" dirty="0" smtClean="0"/>
              <a:t>Подготовил</a:t>
            </a:r>
            <a:r>
              <a:rPr lang="en-US" dirty="0" smtClean="0"/>
              <a:t>:</a:t>
            </a:r>
            <a:endParaRPr lang="ru-RU" dirty="0" smtClean="0"/>
          </a:p>
          <a:p>
            <a:r>
              <a:rPr lang="ru-RU" dirty="0" smtClean="0"/>
              <a:t>	 Вопилов Игнат Анатольевич</a:t>
            </a:r>
          </a:p>
          <a:p>
            <a:r>
              <a:rPr lang="ru-RU" dirty="0" smtClean="0"/>
              <a:t>Научный </a:t>
            </a:r>
            <a:r>
              <a:rPr lang="ru-RU" dirty="0"/>
              <a:t>руководитель: </a:t>
            </a:r>
          </a:p>
          <a:p>
            <a:r>
              <a:rPr lang="ru-RU" dirty="0" smtClean="0"/>
              <a:t>	</a:t>
            </a:r>
            <a:r>
              <a:rPr lang="ru-RU" dirty="0" err="1" smtClean="0"/>
              <a:t>Таранцев</a:t>
            </a:r>
            <a:r>
              <a:rPr lang="ru-RU" dirty="0" smtClean="0"/>
              <a:t> </a:t>
            </a:r>
            <a:r>
              <a:rPr lang="ru-RU" dirty="0"/>
              <a:t>Игорь Геннадьевич</a:t>
            </a:r>
          </a:p>
        </p:txBody>
      </p:sp>
    </p:spTree>
    <p:extLst>
      <p:ext uri="{BB962C8B-B14F-4D97-AF65-F5344CB8AC3E}">
        <p14:creationId xmlns:p14="http://schemas.microsoft.com/office/powerpoint/2010/main" val="9399230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9" y="1123837"/>
            <a:ext cx="3139210" cy="4601183"/>
          </a:xfrm>
        </p:spPr>
        <p:txBody>
          <a:bodyPr/>
          <a:lstStyle/>
          <a:p>
            <a:pPr lvl="0"/>
            <a:r>
              <a:rPr lang="ru-RU" dirty="0" smtClean="0"/>
              <a:t>Распознавание </a:t>
            </a:r>
            <a:r>
              <a:rPr lang="ru-RU" dirty="0"/>
              <a:t>при помощи метрик</a:t>
            </a:r>
            <a:endParaRPr lang="ru-RU" b="1" dirty="0"/>
          </a:p>
        </p:txBody>
      </p:sp>
      <p:sp>
        <p:nvSpPr>
          <p:cNvPr id="3" name="Содержимое 2"/>
          <p:cNvSpPr>
            <a:spLocks noGrp="1"/>
          </p:cNvSpPr>
          <p:nvPr>
            <p:ph idx="1"/>
          </p:nvPr>
        </p:nvSpPr>
        <p:spPr>
          <a:xfrm>
            <a:off x="3869268" y="864108"/>
            <a:ext cx="7315200" cy="5182731"/>
          </a:xfrm>
        </p:spPr>
        <p:txBody>
          <a:bodyPr>
            <a:normAutofit/>
          </a:bodyPr>
          <a:lstStyle/>
          <a:p>
            <a:r>
              <a:rPr lang="ru-RU" sz="3200" dirty="0" smtClean="0"/>
              <a:t>По строчная</a:t>
            </a:r>
          </a:p>
          <a:p>
            <a:endParaRPr lang="ru-RU" sz="3200" dirty="0"/>
          </a:p>
          <a:p>
            <a:endParaRPr lang="ru-RU" sz="3200" dirty="0" smtClean="0"/>
          </a:p>
          <a:p>
            <a:r>
              <a:rPr lang="ru-RU" sz="3200" dirty="0" smtClean="0"/>
              <a:t>По столбцам</a:t>
            </a:r>
          </a:p>
          <a:p>
            <a:endParaRPr lang="ru-RU" sz="3200" dirty="0"/>
          </a:p>
          <a:p>
            <a:endParaRPr lang="ru-RU" sz="3200" dirty="0" smtClean="0"/>
          </a:p>
          <a:p>
            <a:r>
              <a:rPr lang="ru-RU" sz="3200" dirty="0" smtClean="0"/>
              <a:t>По сетке</a:t>
            </a:r>
            <a:endParaRPr lang="ru-RU" sz="3200" dirty="0"/>
          </a:p>
        </p:txBody>
      </p:sp>
      <p:pic>
        <p:nvPicPr>
          <p:cNvPr id="6" name="Рисунок 5"/>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72723" y="235974"/>
            <a:ext cx="1339986" cy="2035278"/>
          </a:xfrm>
          <a:prstGeom prst="rect">
            <a:avLst/>
          </a:prstGeom>
          <a:noFill/>
          <a:ln>
            <a:noFill/>
          </a:ln>
        </p:spPr>
      </p:pic>
      <p:pic>
        <p:nvPicPr>
          <p:cNvPr id="7" name="Рисунок 6"/>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05598" y="2536722"/>
            <a:ext cx="1277615" cy="1828801"/>
          </a:xfrm>
          <a:prstGeom prst="rect">
            <a:avLst/>
          </a:prstGeom>
          <a:noFill/>
          <a:ln>
            <a:noFill/>
          </a:ln>
        </p:spPr>
      </p:pic>
      <p:pic>
        <p:nvPicPr>
          <p:cNvPr id="8" name="Рисунок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087614" y="4604245"/>
            <a:ext cx="1484093" cy="2070728"/>
          </a:xfrm>
          <a:prstGeom prst="rect">
            <a:avLst/>
          </a:prstGeom>
          <a:noFill/>
          <a:ln>
            <a:noFill/>
          </a:ln>
        </p:spPr>
      </p:pic>
    </p:spTree>
    <p:extLst>
      <p:ext uri="{BB962C8B-B14F-4D97-AF65-F5344CB8AC3E}">
        <p14:creationId xmlns:p14="http://schemas.microsoft.com/office/powerpoint/2010/main" val="36036696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9" y="1123837"/>
            <a:ext cx="3139210" cy="4601183"/>
          </a:xfrm>
        </p:spPr>
        <p:txBody>
          <a:bodyPr/>
          <a:lstStyle/>
          <a:p>
            <a:pPr lvl="0"/>
            <a:r>
              <a:rPr lang="ru-RU" b="1" dirty="0"/>
              <a:t>По </a:t>
            </a:r>
            <a:r>
              <a:rPr lang="ru-RU" b="1" dirty="0" smtClean="0"/>
              <a:t>критериям</a:t>
            </a:r>
            <a:endParaRPr lang="ru-RU" b="1" dirty="0"/>
          </a:p>
        </p:txBody>
      </p:sp>
      <p:pic>
        <p:nvPicPr>
          <p:cNvPr id="4" name="Объект 3"/>
          <p:cNvPicPr>
            <a:picLocks noGrp="1" noChangeAspect="1"/>
          </p:cNvPicPr>
          <p:nvPr>
            <p:ph idx="1"/>
          </p:nvPr>
        </p:nvPicPr>
        <p:blipFill>
          <a:blip r:embed="rId3"/>
          <a:stretch>
            <a:fillRect/>
          </a:stretch>
        </p:blipFill>
        <p:spPr>
          <a:xfrm>
            <a:off x="4428062" y="2117928"/>
            <a:ext cx="6839912" cy="2613000"/>
          </a:xfrm>
          <a:prstGeom prst="rect">
            <a:avLst/>
          </a:prstGeom>
        </p:spPr>
      </p:pic>
    </p:spTree>
    <p:extLst>
      <p:ext uri="{BB962C8B-B14F-4D97-AF65-F5344CB8AC3E}">
        <p14:creationId xmlns:p14="http://schemas.microsoft.com/office/powerpoint/2010/main" val="11686851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9" y="1123837"/>
            <a:ext cx="3139210" cy="4601183"/>
          </a:xfrm>
        </p:spPr>
        <p:txBody>
          <a:bodyPr/>
          <a:lstStyle/>
          <a:p>
            <a:pPr lvl="0"/>
            <a:r>
              <a:rPr lang="ru-RU" dirty="0"/>
              <a:t>Распознавание с помощью нейронных </a:t>
            </a:r>
            <a:r>
              <a:rPr lang="ru-RU" dirty="0" smtClean="0"/>
              <a:t>сетей</a:t>
            </a:r>
            <a:endParaRPr lang="ru-RU" b="1" dirty="0"/>
          </a:p>
        </p:txBody>
      </p:sp>
      <p:sp>
        <p:nvSpPr>
          <p:cNvPr id="3" name="Содержимое 2"/>
          <p:cNvSpPr>
            <a:spLocks noGrp="1"/>
          </p:cNvSpPr>
          <p:nvPr>
            <p:ph idx="1"/>
          </p:nvPr>
        </p:nvSpPr>
        <p:spPr>
          <a:xfrm>
            <a:off x="3869268" y="864108"/>
            <a:ext cx="7315200" cy="5182731"/>
          </a:xfrm>
        </p:spPr>
        <p:txBody>
          <a:bodyPr>
            <a:normAutofit lnSpcReduction="10000"/>
          </a:bodyPr>
          <a:lstStyle/>
          <a:p>
            <a:pPr marL="0" indent="0" algn="ctr">
              <a:buNone/>
            </a:pPr>
            <a:r>
              <a:rPr lang="ru-RU" sz="3200" dirty="0"/>
              <a:t>Нейронные сети (искусственные нейронная сеть) — это математическая модель, представляющая систему соединенных и взаимодействующих между собой искусственных нейронов</a:t>
            </a:r>
            <a:r>
              <a:rPr lang="ru-RU" sz="3200" dirty="0" smtClean="0"/>
              <a:t>.</a:t>
            </a:r>
            <a:endParaRPr lang="en-US" sz="3200" dirty="0" smtClean="0"/>
          </a:p>
          <a:p>
            <a:pPr marL="0" indent="0" algn="ctr">
              <a:buNone/>
            </a:pPr>
            <a:r>
              <a:rPr lang="ru-RU" sz="3200" dirty="0" smtClean="0"/>
              <a:t> </a:t>
            </a:r>
            <a:r>
              <a:rPr lang="ru-RU" sz="3200" dirty="0"/>
              <a:t>Искусственный нейрон — функция, преобразующая множество данных входных фактов в один выходной. Изменяя настройку порога возбуждения и весовых коэффициентов разных входных фактов можно изменять “адекватность нейрона”. </a:t>
            </a:r>
            <a:endParaRPr lang="ru-RU" sz="2400" dirty="0"/>
          </a:p>
        </p:txBody>
      </p:sp>
    </p:spTree>
    <p:extLst>
      <p:ext uri="{BB962C8B-B14F-4D97-AF65-F5344CB8AC3E}">
        <p14:creationId xmlns:p14="http://schemas.microsoft.com/office/powerpoint/2010/main" val="21925992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9" y="1123837"/>
            <a:ext cx="3139210" cy="4601183"/>
          </a:xfrm>
        </p:spPr>
        <p:txBody>
          <a:bodyPr/>
          <a:lstStyle/>
          <a:p>
            <a:pPr lvl="0"/>
            <a:r>
              <a:rPr lang="ru-RU" dirty="0"/>
              <a:t>Распознавание с помощью нейронных </a:t>
            </a:r>
            <a:r>
              <a:rPr lang="ru-RU" dirty="0" smtClean="0"/>
              <a:t>сетей</a:t>
            </a:r>
            <a:endParaRPr lang="ru-RU" b="1" dirty="0"/>
          </a:p>
        </p:txBody>
      </p:sp>
      <p:pic>
        <p:nvPicPr>
          <p:cNvPr id="7" name="Объект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133737" y="1893194"/>
            <a:ext cx="2088206" cy="2571974"/>
          </a:xfrm>
        </p:spPr>
      </p:pic>
      <p:pic>
        <p:nvPicPr>
          <p:cNvPr id="6" name="Рисунок 5"/>
          <p:cNvPicPr>
            <a:picLocks noChangeAspect="1"/>
          </p:cNvPicPr>
          <p:nvPr/>
        </p:nvPicPr>
        <p:blipFill>
          <a:blip r:embed="rId4"/>
          <a:stretch>
            <a:fillRect/>
          </a:stretch>
        </p:blipFill>
        <p:spPr>
          <a:xfrm>
            <a:off x="8100798" y="3012099"/>
            <a:ext cx="3626236" cy="824658"/>
          </a:xfrm>
          <a:prstGeom prst="rect">
            <a:avLst/>
          </a:prstGeom>
        </p:spPr>
      </p:pic>
    </p:spTree>
    <p:extLst>
      <p:ext uri="{BB962C8B-B14F-4D97-AF65-F5344CB8AC3E}">
        <p14:creationId xmlns:p14="http://schemas.microsoft.com/office/powerpoint/2010/main" val="18435820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9" y="1123837"/>
            <a:ext cx="3139210" cy="4601183"/>
          </a:xfrm>
        </p:spPr>
        <p:txBody>
          <a:bodyPr/>
          <a:lstStyle/>
          <a:p>
            <a:pPr lvl="0"/>
            <a:r>
              <a:rPr lang="ru-RU" dirty="0"/>
              <a:t>Распознавание с помощью нейронных </a:t>
            </a:r>
            <a:r>
              <a:rPr lang="ru-RU" dirty="0" smtClean="0"/>
              <a:t>сетей</a:t>
            </a:r>
            <a:endParaRPr lang="ru-RU" b="1" dirty="0"/>
          </a:p>
        </p:txBody>
      </p:sp>
      <p:pic>
        <p:nvPicPr>
          <p:cNvPr id="7" name="Объект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133737" y="1893194"/>
            <a:ext cx="2088206" cy="2571974"/>
          </a:xfrm>
        </p:spPr>
      </p:pic>
      <p:pic>
        <p:nvPicPr>
          <p:cNvPr id="6" name="Рисунок 5"/>
          <p:cNvPicPr>
            <a:picLocks noChangeAspect="1"/>
          </p:cNvPicPr>
          <p:nvPr/>
        </p:nvPicPr>
        <p:blipFill>
          <a:blip r:embed="rId4"/>
          <a:stretch>
            <a:fillRect/>
          </a:stretch>
        </p:blipFill>
        <p:spPr>
          <a:xfrm>
            <a:off x="8100798" y="3012099"/>
            <a:ext cx="3626236" cy="824658"/>
          </a:xfrm>
          <a:prstGeom prst="rect">
            <a:avLst/>
          </a:prstGeom>
        </p:spPr>
      </p:pic>
      <p:sp>
        <p:nvSpPr>
          <p:cNvPr id="4" name="Знак запрета 3"/>
          <p:cNvSpPr/>
          <p:nvPr/>
        </p:nvSpPr>
        <p:spPr>
          <a:xfrm>
            <a:off x="3741388" y="1726749"/>
            <a:ext cx="2872903" cy="2904864"/>
          </a:xfrm>
          <a:prstGeom prst="noSmoking">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ru-RU">
              <a:solidFill>
                <a:schemeClr val="tx1"/>
              </a:solidFill>
            </a:endParaRPr>
          </a:p>
        </p:txBody>
      </p:sp>
    </p:spTree>
    <p:extLst>
      <p:ext uri="{BB962C8B-B14F-4D97-AF65-F5344CB8AC3E}">
        <p14:creationId xmlns:p14="http://schemas.microsoft.com/office/powerpoint/2010/main" val="13004288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9" y="1123837"/>
            <a:ext cx="3139210" cy="4601183"/>
          </a:xfrm>
        </p:spPr>
        <p:txBody>
          <a:bodyPr/>
          <a:lstStyle/>
          <a:p>
            <a:pPr lvl="0"/>
            <a:r>
              <a:rPr lang="ru-RU" dirty="0"/>
              <a:t>Распознавание с помощью нейронных </a:t>
            </a:r>
            <a:r>
              <a:rPr lang="ru-RU" dirty="0" smtClean="0"/>
              <a:t>сетей</a:t>
            </a:r>
            <a:endParaRPr lang="ru-RU" b="1" dirty="0"/>
          </a:p>
        </p:txBody>
      </p:sp>
      <p:pic>
        <p:nvPicPr>
          <p:cNvPr id="7" name="Объект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133737" y="1893194"/>
            <a:ext cx="2088206" cy="2571974"/>
          </a:xfrm>
        </p:spPr>
      </p:pic>
      <p:pic>
        <p:nvPicPr>
          <p:cNvPr id="6" name="Рисунок 5"/>
          <p:cNvPicPr>
            <a:picLocks noChangeAspect="1"/>
          </p:cNvPicPr>
          <p:nvPr/>
        </p:nvPicPr>
        <p:blipFill>
          <a:blip r:embed="rId4"/>
          <a:stretch>
            <a:fillRect/>
          </a:stretch>
        </p:blipFill>
        <p:spPr>
          <a:xfrm>
            <a:off x="8100798" y="3012099"/>
            <a:ext cx="3626236" cy="824658"/>
          </a:xfrm>
          <a:prstGeom prst="rect">
            <a:avLst/>
          </a:prstGeom>
        </p:spPr>
      </p:pic>
      <p:sp>
        <p:nvSpPr>
          <p:cNvPr id="4" name="Знак запрета 3"/>
          <p:cNvSpPr/>
          <p:nvPr/>
        </p:nvSpPr>
        <p:spPr>
          <a:xfrm>
            <a:off x="3741388" y="1726749"/>
            <a:ext cx="2872903" cy="2904864"/>
          </a:xfrm>
          <a:prstGeom prst="noSmoking">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ru-RU">
              <a:solidFill>
                <a:schemeClr val="tx1"/>
              </a:solidFill>
            </a:endParaRPr>
          </a:p>
        </p:txBody>
      </p:sp>
      <p:pic>
        <p:nvPicPr>
          <p:cNvPr id="3" name="Рисунок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04316" y="3600796"/>
            <a:ext cx="1219200" cy="1219200"/>
          </a:xfrm>
          <a:prstGeom prst="rect">
            <a:avLst/>
          </a:prstGeom>
        </p:spPr>
      </p:pic>
    </p:spTree>
    <p:extLst>
      <p:ext uri="{BB962C8B-B14F-4D97-AF65-F5344CB8AC3E}">
        <p14:creationId xmlns:p14="http://schemas.microsoft.com/office/powerpoint/2010/main" val="31587994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8" y="1123837"/>
            <a:ext cx="3093785" cy="4601183"/>
          </a:xfrm>
        </p:spPr>
        <p:txBody>
          <a:bodyPr/>
          <a:lstStyle/>
          <a:p>
            <a:pPr lvl="0"/>
            <a:r>
              <a:rPr lang="ru-RU" dirty="0" smtClean="0"/>
              <a:t>Распознавание  при помощи нейронной сети</a:t>
            </a:r>
            <a:endParaRPr lang="ru-RU" dirty="0"/>
          </a:p>
        </p:txBody>
      </p:sp>
      <p:sp>
        <p:nvSpPr>
          <p:cNvPr id="3" name="Объект 2"/>
          <p:cNvSpPr>
            <a:spLocks noGrp="1"/>
          </p:cNvSpPr>
          <p:nvPr>
            <p:ph idx="1"/>
          </p:nvPr>
        </p:nvSpPr>
        <p:spPr/>
        <p:txBody>
          <a:bodyPr>
            <a:normAutofit/>
          </a:bodyPr>
          <a:lstStyle/>
          <a:p>
            <a:pPr marL="0" indent="0">
              <a:buNone/>
            </a:pPr>
            <a:r>
              <a:rPr lang="ru-RU" dirty="0" smtClean="0"/>
              <a:t>На </a:t>
            </a:r>
            <a:r>
              <a:rPr lang="ru-RU" dirty="0"/>
              <a:t>качество распознавания сильное влияние оказало:</a:t>
            </a:r>
          </a:p>
          <a:p>
            <a:r>
              <a:rPr lang="ru-RU" dirty="0" smtClean="0"/>
              <a:t>Наложение </a:t>
            </a:r>
            <a:r>
              <a:rPr lang="ru-RU" dirty="0"/>
              <a:t>аддитивных шумов.</a:t>
            </a:r>
          </a:p>
          <a:p>
            <a:r>
              <a:rPr lang="ru-RU" dirty="0" smtClean="0"/>
              <a:t>Нелинейные </a:t>
            </a:r>
            <a:r>
              <a:rPr lang="ru-RU" dirty="0"/>
              <a:t>преобразования. (Вызванные стабилизацией камеры)</a:t>
            </a:r>
          </a:p>
          <a:p>
            <a:r>
              <a:rPr lang="ru-RU" dirty="0"/>
              <a:t>Слабое влияние на распознание показали такие факторы, как:</a:t>
            </a:r>
          </a:p>
          <a:p>
            <a:r>
              <a:rPr lang="ru-RU" dirty="0" smtClean="0"/>
              <a:t>Аффинные </a:t>
            </a:r>
            <a:r>
              <a:rPr lang="ru-RU" dirty="0"/>
              <a:t>преобразования.</a:t>
            </a:r>
          </a:p>
          <a:p>
            <a:r>
              <a:rPr lang="ru-RU" dirty="0" smtClean="0"/>
              <a:t>Изменения </a:t>
            </a:r>
            <a:r>
              <a:rPr lang="ru-RU" dirty="0"/>
              <a:t>ширины и высоты символа.</a:t>
            </a:r>
          </a:p>
          <a:p>
            <a:r>
              <a:rPr lang="ru-RU" dirty="0" smtClean="0"/>
              <a:t>Обрывы </a:t>
            </a:r>
            <a:r>
              <a:rPr lang="ru-RU" dirty="0"/>
              <a:t>в написании символа.</a:t>
            </a:r>
            <a:endParaRPr lang="en-US" dirty="0"/>
          </a:p>
          <a:p>
            <a:pPr marL="0" indent="0">
              <a:buNone/>
            </a:pPr>
            <a:r>
              <a:rPr lang="ru-RU" dirty="0" smtClean="0"/>
              <a:t/>
            </a:r>
            <a:br>
              <a:rPr lang="ru-RU" dirty="0" smtClean="0"/>
            </a:br>
            <a:endParaRPr lang="ru-RU" dirty="0" smtClean="0"/>
          </a:p>
          <a:p>
            <a:pPr marL="0" indent="0">
              <a:buNone/>
            </a:pPr>
            <a:endParaRPr lang="ru-RU" dirty="0"/>
          </a:p>
        </p:txBody>
      </p:sp>
      <p:pic>
        <p:nvPicPr>
          <p:cNvPr id="4" name="Рисунок 3"/>
          <p:cNvPicPr>
            <a:picLocks noChangeAspect="1"/>
          </p:cNvPicPr>
          <p:nvPr/>
        </p:nvPicPr>
        <p:blipFill>
          <a:blip r:embed="rId3"/>
          <a:stretch>
            <a:fillRect/>
          </a:stretch>
        </p:blipFill>
        <p:spPr>
          <a:xfrm>
            <a:off x="4340755" y="4522460"/>
            <a:ext cx="6372225" cy="1333500"/>
          </a:xfrm>
          <a:prstGeom prst="rect">
            <a:avLst/>
          </a:prstGeom>
        </p:spPr>
      </p:pic>
    </p:spTree>
    <p:extLst>
      <p:ext uri="{BB962C8B-B14F-4D97-AF65-F5344CB8AC3E}">
        <p14:creationId xmlns:p14="http://schemas.microsoft.com/office/powerpoint/2010/main" val="162231038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9" y="1123837"/>
            <a:ext cx="3139210" cy="4601183"/>
          </a:xfrm>
        </p:spPr>
        <p:txBody>
          <a:bodyPr/>
          <a:lstStyle/>
          <a:p>
            <a:pPr lvl="0"/>
            <a:r>
              <a:rPr lang="ru-RU" dirty="0" smtClean="0"/>
              <a:t>Метод распознавания</a:t>
            </a:r>
            <a:endParaRPr lang="ru-RU" b="1" dirty="0"/>
          </a:p>
        </p:txBody>
      </p:sp>
      <p:sp>
        <p:nvSpPr>
          <p:cNvPr id="3" name="Содержимое 2"/>
          <p:cNvSpPr>
            <a:spLocks noGrp="1"/>
          </p:cNvSpPr>
          <p:nvPr>
            <p:ph idx="1"/>
          </p:nvPr>
        </p:nvSpPr>
        <p:spPr>
          <a:xfrm>
            <a:off x="3869268" y="864108"/>
            <a:ext cx="7315200" cy="5182731"/>
          </a:xfrm>
        </p:spPr>
        <p:txBody>
          <a:bodyPr>
            <a:normAutofit/>
          </a:bodyPr>
          <a:lstStyle/>
          <a:p>
            <a:r>
              <a:rPr lang="ru-RU" sz="3200" b="1" dirty="0" smtClean="0"/>
              <a:t>Метрика Хэмминга</a:t>
            </a:r>
          </a:p>
          <a:p>
            <a:pPr lvl="1"/>
            <a:r>
              <a:rPr lang="ru-RU" sz="2800" b="1" dirty="0" smtClean="0"/>
              <a:t>При возможности создания шаблонов перед матчем.</a:t>
            </a:r>
          </a:p>
          <a:p>
            <a:pPr lvl="1">
              <a:buNone/>
            </a:pPr>
            <a:endParaRPr lang="ru-RU" sz="3000" b="1" dirty="0" smtClean="0"/>
          </a:p>
          <a:p>
            <a:r>
              <a:rPr lang="ru-RU" sz="3200" b="1" dirty="0" smtClean="0"/>
              <a:t>Нейронная сеть </a:t>
            </a:r>
            <a:r>
              <a:rPr lang="en-US" sz="3200" b="1" dirty="0" smtClean="0"/>
              <a:t>Tesseract</a:t>
            </a:r>
            <a:endParaRPr lang="ru-RU" sz="3200" b="1" dirty="0"/>
          </a:p>
          <a:p>
            <a:pPr lvl="1"/>
            <a:r>
              <a:rPr lang="ru-RU" sz="2800" b="1" dirty="0" smtClean="0"/>
              <a:t>В общем случае.</a:t>
            </a:r>
          </a:p>
        </p:txBody>
      </p:sp>
    </p:spTree>
    <p:extLst>
      <p:ext uri="{BB962C8B-B14F-4D97-AF65-F5344CB8AC3E}">
        <p14:creationId xmlns:p14="http://schemas.microsoft.com/office/powerpoint/2010/main" val="14167166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123837"/>
            <a:ext cx="3200401" cy="4601183"/>
          </a:xfrm>
        </p:spPr>
        <p:txBody>
          <a:bodyPr/>
          <a:lstStyle/>
          <a:p>
            <a:r>
              <a:rPr lang="ru-RU" dirty="0" smtClean="0"/>
              <a:t>Предобработка изображения</a:t>
            </a:r>
            <a:endParaRPr lang="ru-RU" dirty="0"/>
          </a:p>
        </p:txBody>
      </p:sp>
      <p:sp>
        <p:nvSpPr>
          <p:cNvPr id="3" name="Содержимое 2"/>
          <p:cNvSpPr>
            <a:spLocks noGrp="1"/>
          </p:cNvSpPr>
          <p:nvPr>
            <p:ph idx="1"/>
          </p:nvPr>
        </p:nvSpPr>
        <p:spPr/>
        <p:txBody>
          <a:bodyPr/>
          <a:lstStyle/>
          <a:p>
            <a:pPr lvl="0"/>
            <a:r>
              <a:rPr lang="ru-RU" sz="2400" dirty="0"/>
              <a:t>Восстановление изображения</a:t>
            </a:r>
          </a:p>
          <a:p>
            <a:pPr lvl="1"/>
            <a:r>
              <a:rPr lang="ru-RU" sz="2000" dirty="0" smtClean="0"/>
              <a:t>Чистка </a:t>
            </a:r>
            <a:r>
              <a:rPr lang="ru-RU" sz="2000" dirty="0"/>
              <a:t>шумов</a:t>
            </a:r>
          </a:p>
          <a:p>
            <a:pPr lvl="1"/>
            <a:r>
              <a:rPr lang="ru-RU" sz="2000" dirty="0"/>
              <a:t>Стабилизация</a:t>
            </a:r>
          </a:p>
          <a:p>
            <a:pPr lvl="0"/>
            <a:r>
              <a:rPr lang="ru-RU" sz="2400" dirty="0"/>
              <a:t>Перспективные преобразования.</a:t>
            </a:r>
          </a:p>
          <a:p>
            <a:pPr lvl="1"/>
            <a:r>
              <a:rPr lang="ru-RU" sz="2000" dirty="0"/>
              <a:t>Вычисление изначальных пропорций табло</a:t>
            </a:r>
          </a:p>
          <a:p>
            <a:pPr lvl="1"/>
            <a:r>
              <a:rPr lang="ru-RU" sz="2000" dirty="0"/>
              <a:t>Восстановление табло к исходным пропорциям</a:t>
            </a:r>
          </a:p>
          <a:p>
            <a:pPr lvl="0"/>
            <a:r>
              <a:rPr lang="ru-RU" sz="2400" dirty="0" smtClean="0"/>
              <a:t>Подготовка </a:t>
            </a:r>
            <a:r>
              <a:rPr lang="ru-RU" sz="2400" dirty="0"/>
              <a:t>изображения к распознаванию</a:t>
            </a:r>
          </a:p>
          <a:p>
            <a:pPr lvl="1"/>
            <a:r>
              <a:rPr lang="ru-RU" sz="2000" dirty="0"/>
              <a:t>Выделение областей</a:t>
            </a:r>
          </a:p>
          <a:p>
            <a:pPr lvl="1"/>
            <a:r>
              <a:rPr lang="ru-RU" sz="2000" dirty="0"/>
              <a:t>Выделение символов</a:t>
            </a:r>
          </a:p>
          <a:p>
            <a:pPr lvl="1"/>
            <a:r>
              <a:rPr lang="ru-RU" sz="2000" dirty="0"/>
              <a:t>Обрезание изображения </a:t>
            </a:r>
            <a:r>
              <a:rPr lang="ru-RU" sz="2000" dirty="0" smtClean="0"/>
              <a:t>посимвольно</a:t>
            </a:r>
          </a:p>
          <a:p>
            <a:r>
              <a:rPr lang="ru-RU" sz="2400" dirty="0" smtClean="0"/>
              <a:t>Повышение контраста (приведение к бинарному виду)</a:t>
            </a:r>
          </a:p>
          <a:p>
            <a:pPr lvl="1"/>
            <a:endParaRPr lang="ru-RU" dirty="0"/>
          </a:p>
        </p:txBody>
      </p:sp>
    </p:spTree>
    <p:extLst>
      <p:ext uri="{BB962C8B-B14F-4D97-AF65-F5344CB8AC3E}">
        <p14:creationId xmlns:p14="http://schemas.microsoft.com/office/powerpoint/2010/main" val="13904109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3239" y="1123837"/>
            <a:ext cx="3408057" cy="4601183"/>
          </a:xfrm>
        </p:spPr>
        <p:txBody>
          <a:bodyPr/>
          <a:lstStyle/>
          <a:p>
            <a:r>
              <a:rPr lang="ru-RU" dirty="0" smtClean="0"/>
              <a:t>Перспективные </a:t>
            </a:r>
            <a:r>
              <a:rPr lang="ru-RU" dirty="0"/>
              <a:t>преобразования</a:t>
            </a:r>
          </a:p>
        </p:txBody>
      </p:sp>
      <p:pic>
        <p:nvPicPr>
          <p:cNvPr id="5" name="Рисунок 4"/>
          <p:cNvPicPr>
            <a:picLocks noChangeAspect="1"/>
          </p:cNvPicPr>
          <p:nvPr/>
        </p:nvPicPr>
        <p:blipFill>
          <a:blip r:embed="rId3"/>
          <a:stretch>
            <a:fillRect/>
          </a:stretch>
        </p:blipFill>
        <p:spPr>
          <a:xfrm>
            <a:off x="3511296" y="962215"/>
            <a:ext cx="8210550" cy="4924425"/>
          </a:xfrm>
          <a:prstGeom prst="rect">
            <a:avLst/>
          </a:prstGeom>
        </p:spPr>
      </p:pic>
    </p:spTree>
    <p:extLst>
      <p:ext uri="{BB962C8B-B14F-4D97-AF65-F5344CB8AC3E}">
        <p14:creationId xmlns:p14="http://schemas.microsoft.com/office/powerpoint/2010/main" val="4258164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p:cNvPicPr>
            <a:picLocks noChangeAspect="1"/>
          </p:cNvPicPr>
          <p:nvPr/>
        </p:nvPicPr>
        <p:blipFill>
          <a:blip r:embed="rId3"/>
          <a:stretch>
            <a:fillRect/>
          </a:stretch>
        </p:blipFill>
        <p:spPr>
          <a:xfrm>
            <a:off x="4295775" y="757428"/>
            <a:ext cx="7258050" cy="5334000"/>
          </a:xfrm>
          <a:prstGeom prst="rect">
            <a:avLst/>
          </a:prstGeom>
        </p:spPr>
      </p:pic>
      <p:sp>
        <p:nvSpPr>
          <p:cNvPr id="2" name="Заголовок 1"/>
          <p:cNvSpPr>
            <a:spLocks noGrp="1"/>
          </p:cNvSpPr>
          <p:nvPr>
            <p:ph type="title"/>
          </p:nvPr>
        </p:nvSpPr>
        <p:spPr/>
        <p:txBody>
          <a:bodyPr/>
          <a:lstStyle/>
          <a:p>
            <a:r>
              <a:rPr lang="ru-RU" dirty="0" smtClean="0"/>
              <a:t>Введение</a:t>
            </a:r>
            <a:endParaRPr lang="ru-RU" dirty="0"/>
          </a:p>
        </p:txBody>
      </p:sp>
      <p:pic>
        <p:nvPicPr>
          <p:cNvPr id="1034" name="Picture 10"/>
          <p:cNvPicPr>
            <a:picLocks noChangeAspect="1" noChangeArrowheads="1"/>
          </p:cNvPicPr>
          <p:nvPr/>
        </p:nvPicPr>
        <p:blipFill>
          <a:blip r:embed="rId4"/>
          <a:srcRect/>
          <a:stretch>
            <a:fillRect/>
          </a:stretch>
        </p:blipFill>
        <p:spPr bwMode="auto">
          <a:xfrm>
            <a:off x="6064401" y="3740125"/>
            <a:ext cx="2842517" cy="1598916"/>
          </a:xfrm>
          <a:prstGeom prst="rect">
            <a:avLst/>
          </a:prstGeom>
          <a:ln>
            <a:noFill/>
          </a:ln>
          <a:effectLst>
            <a:outerShdw blurRad="190500" algn="tl" rotWithShape="0">
              <a:srgbClr val="000000">
                <a:alpha val="70000"/>
              </a:srgbClr>
            </a:outerShdw>
          </a:effectLst>
        </p:spPr>
      </p:pic>
      <p:sp>
        <p:nvSpPr>
          <p:cNvPr id="13" name="Полилиния 12"/>
          <p:cNvSpPr/>
          <p:nvPr/>
        </p:nvSpPr>
        <p:spPr>
          <a:xfrm>
            <a:off x="3929901" y="2227811"/>
            <a:ext cx="2121764" cy="3255082"/>
          </a:xfrm>
          <a:custGeom>
            <a:avLst/>
            <a:gdLst>
              <a:gd name="connsiteX0" fmla="*/ 1124237 w 2121764"/>
              <a:gd name="connsiteY0" fmla="*/ 0 h 3255082"/>
              <a:gd name="connsiteX1" fmla="*/ 26957 w 2121764"/>
              <a:gd name="connsiteY1" fmla="*/ 3108960 h 3255082"/>
              <a:gd name="connsiteX2" fmla="*/ 2121764 w 2121764"/>
              <a:gd name="connsiteY2" fmla="*/ 2460567 h 3255082"/>
            </a:gdLst>
            <a:ahLst/>
            <a:cxnLst>
              <a:cxn ang="0">
                <a:pos x="connsiteX0" y="connsiteY0"/>
              </a:cxn>
              <a:cxn ang="0">
                <a:pos x="connsiteX1" y="connsiteY1"/>
              </a:cxn>
              <a:cxn ang="0">
                <a:pos x="connsiteX2" y="connsiteY2"/>
              </a:cxn>
            </a:cxnLst>
            <a:rect l="l" t="t" r="r" b="b"/>
            <a:pathLst>
              <a:path w="2121764" h="3255082">
                <a:moveTo>
                  <a:pt x="1124237" y="0"/>
                </a:moveTo>
                <a:cubicBezTo>
                  <a:pt x="492470" y="1349433"/>
                  <a:pt x="-139297" y="2698866"/>
                  <a:pt x="26957" y="3108960"/>
                </a:cubicBezTo>
                <a:cubicBezTo>
                  <a:pt x="193211" y="3519054"/>
                  <a:pt x="1157487" y="2989810"/>
                  <a:pt x="2121764" y="2460567"/>
                </a:cubicBezTo>
              </a:path>
            </a:pathLst>
          </a:custGeom>
          <a:ln w="57150"/>
          <a:effectLst>
            <a:innerShdw blurRad="63500" dist="50800" dir="2700000">
              <a:prstClr val="black">
                <a:alpha val="50000"/>
              </a:prstClr>
            </a:innerShdw>
          </a:effectLst>
        </p:spPr>
        <p:style>
          <a:lnRef idx="1">
            <a:schemeClr val="accent3"/>
          </a:lnRef>
          <a:fillRef idx="0">
            <a:schemeClr val="accent3"/>
          </a:fillRef>
          <a:effectRef idx="0">
            <a:schemeClr val="accent3"/>
          </a:effectRef>
          <a:fontRef idx="minor">
            <a:schemeClr val="tx1"/>
          </a:fontRef>
        </p:style>
        <p:txBody>
          <a:bodyPr rtlCol="0" anchor="ctr"/>
          <a:lstStyle/>
          <a:p>
            <a:pPr algn="ctr"/>
            <a:endParaRPr lang="ru-RU"/>
          </a:p>
        </p:txBody>
      </p:sp>
    </p:spTree>
    <p:extLst>
      <p:ext uri="{BB962C8B-B14F-4D97-AF65-F5344CB8AC3E}">
        <p14:creationId xmlns:p14="http://schemas.microsoft.com/office/powerpoint/2010/main" val="416797852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Дрожание камеры</a:t>
            </a:r>
            <a:endParaRPr lang="ru-RU" dirty="0"/>
          </a:p>
        </p:txBody>
      </p:sp>
      <p:pic>
        <p:nvPicPr>
          <p:cNvPr id="4" name="Объект 3"/>
          <p:cNvPicPr>
            <a:picLocks noGrp="1" noChangeAspect="1"/>
          </p:cNvPicPr>
          <p:nvPr>
            <p:ph idx="1"/>
          </p:nvPr>
        </p:nvPicPr>
        <p:blipFill>
          <a:blip r:embed="rId3"/>
          <a:stretch>
            <a:fillRect/>
          </a:stretch>
        </p:blipFill>
        <p:spPr>
          <a:xfrm>
            <a:off x="3868738" y="2244064"/>
            <a:ext cx="7315200" cy="2360346"/>
          </a:xfrm>
          <a:prstGeom prst="rect">
            <a:avLst/>
          </a:prstGeom>
        </p:spPr>
      </p:pic>
    </p:spTree>
    <p:extLst>
      <p:ext uri="{BB962C8B-B14F-4D97-AF65-F5344CB8AC3E}">
        <p14:creationId xmlns:p14="http://schemas.microsoft.com/office/powerpoint/2010/main" val="7286297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8" y="1123837"/>
            <a:ext cx="3258378" cy="4601183"/>
          </a:xfrm>
        </p:spPr>
        <p:txBody>
          <a:bodyPr/>
          <a:lstStyle/>
          <a:p>
            <a:r>
              <a:rPr lang="ru-RU" dirty="0" smtClean="0"/>
              <a:t>Сегментация</a:t>
            </a:r>
            <a:br>
              <a:rPr lang="ru-RU" dirty="0" smtClean="0"/>
            </a:br>
            <a:r>
              <a:rPr lang="ru-RU" dirty="0" smtClean="0"/>
              <a:t>строк</a:t>
            </a:r>
            <a:endParaRPr lang="ru-RU" dirty="0"/>
          </a:p>
        </p:txBody>
      </p:sp>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1296" y="1472121"/>
            <a:ext cx="8253002" cy="4042022"/>
          </a:xfrm>
          <a:prstGeom prst="rect">
            <a:avLst/>
          </a:prstGeom>
        </p:spPr>
      </p:pic>
    </p:spTree>
    <p:extLst>
      <p:ext uri="{BB962C8B-B14F-4D97-AF65-F5344CB8AC3E}">
        <p14:creationId xmlns:p14="http://schemas.microsoft.com/office/powerpoint/2010/main" val="247913806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8" y="1123837"/>
            <a:ext cx="3258378" cy="4601183"/>
          </a:xfrm>
        </p:spPr>
        <p:txBody>
          <a:bodyPr/>
          <a:lstStyle/>
          <a:p>
            <a:r>
              <a:rPr lang="ru-RU" dirty="0" smtClean="0"/>
              <a:t>Сегментация символов</a:t>
            </a:r>
            <a:endParaRPr lang="ru-RU"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2585" y="605244"/>
            <a:ext cx="5282796" cy="5638368"/>
          </a:xfrm>
          <a:prstGeom prst="rect">
            <a:avLst/>
          </a:prstGeom>
        </p:spPr>
      </p:pic>
    </p:spTree>
    <p:extLst>
      <p:ext uri="{BB962C8B-B14F-4D97-AF65-F5344CB8AC3E}">
        <p14:creationId xmlns:p14="http://schemas.microsoft.com/office/powerpoint/2010/main" val="33617744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8" y="1123837"/>
            <a:ext cx="3258378" cy="4601183"/>
          </a:xfrm>
        </p:spPr>
        <p:txBody>
          <a:bodyPr/>
          <a:lstStyle/>
          <a:p>
            <a:pPr lvl="0"/>
            <a:r>
              <a:rPr lang="ru-RU" b="1" dirty="0"/>
              <a:t>Бинаризация изображения</a:t>
            </a:r>
            <a:endParaRPr lang="ru-RU" dirty="0"/>
          </a:p>
        </p:txBody>
      </p:sp>
      <p:sp>
        <p:nvSpPr>
          <p:cNvPr id="7" name="Объект 6"/>
          <p:cNvSpPr>
            <a:spLocks noGrp="1"/>
          </p:cNvSpPr>
          <p:nvPr>
            <p:ph idx="1"/>
          </p:nvPr>
        </p:nvSpPr>
        <p:spPr>
          <a:xfrm>
            <a:off x="4063337" y="864108"/>
            <a:ext cx="7315200" cy="5120640"/>
          </a:xfrm>
        </p:spPr>
        <p:txBody>
          <a:bodyPr/>
          <a:lstStyle/>
          <a:p>
            <a:endParaRPr lang="ru-RU" dirty="0"/>
          </a:p>
        </p:txBody>
      </p:sp>
      <p:pic>
        <p:nvPicPr>
          <p:cNvPr id="8" name="Рисунок 7"/>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87316" y="864108"/>
            <a:ext cx="7867241" cy="5757918"/>
          </a:xfrm>
          <a:prstGeom prst="rect">
            <a:avLst/>
          </a:prstGeom>
          <a:noFill/>
          <a:ln>
            <a:noFill/>
          </a:ln>
        </p:spPr>
      </p:pic>
    </p:spTree>
    <p:extLst>
      <p:ext uri="{BB962C8B-B14F-4D97-AF65-F5344CB8AC3E}">
        <p14:creationId xmlns:p14="http://schemas.microsoft.com/office/powerpoint/2010/main" val="238964625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8" y="1123837"/>
            <a:ext cx="3258378" cy="4601183"/>
          </a:xfrm>
        </p:spPr>
        <p:txBody>
          <a:bodyPr/>
          <a:lstStyle/>
          <a:p>
            <a:pPr lvl="0"/>
            <a:r>
              <a:rPr lang="ru-RU" b="1" dirty="0"/>
              <a:t>Бинаризация изображения</a:t>
            </a:r>
            <a:endParaRPr lang="ru-RU" dirty="0"/>
          </a:p>
        </p:txBody>
      </p:sp>
      <p:sp>
        <p:nvSpPr>
          <p:cNvPr id="7" name="Объект 6"/>
          <p:cNvSpPr>
            <a:spLocks noGrp="1"/>
          </p:cNvSpPr>
          <p:nvPr>
            <p:ph idx="1"/>
          </p:nvPr>
        </p:nvSpPr>
        <p:spPr>
          <a:xfrm>
            <a:off x="4063337" y="864108"/>
            <a:ext cx="7315200" cy="5120640"/>
          </a:xfrm>
        </p:spPr>
        <p:txBody>
          <a:bodyPr>
            <a:normAutofit/>
          </a:bodyPr>
          <a:lstStyle/>
          <a:p>
            <a:pPr marL="0" indent="0" algn="ctr">
              <a:buNone/>
            </a:pPr>
            <a:r>
              <a:rPr lang="ru-RU" sz="4000" dirty="0" err="1" smtClean="0"/>
              <a:t>Бинаризания</a:t>
            </a:r>
            <a:endParaRPr lang="ru-RU" sz="4000" dirty="0" smtClean="0"/>
          </a:p>
          <a:p>
            <a:pPr marL="0" indent="0">
              <a:buNone/>
            </a:pPr>
            <a:r>
              <a:rPr lang="ru-RU" sz="4000" dirty="0" smtClean="0"/>
              <a:t>Глобальная                    Локальная</a:t>
            </a:r>
          </a:p>
          <a:p>
            <a:pPr marL="0" indent="0">
              <a:buNone/>
            </a:pPr>
            <a:endParaRPr lang="ru-RU" sz="4000" dirty="0"/>
          </a:p>
          <a:p>
            <a:pPr marL="0" indent="0">
              <a:buNone/>
            </a:pPr>
            <a:endParaRPr lang="ru-RU" sz="4000" dirty="0" smtClean="0"/>
          </a:p>
          <a:p>
            <a:pPr marL="0" indent="0">
              <a:buNone/>
            </a:pPr>
            <a:endParaRPr lang="ru-RU" sz="4000" dirty="0"/>
          </a:p>
          <a:p>
            <a:pPr marL="0" indent="0">
              <a:buNone/>
            </a:pPr>
            <a:endParaRPr lang="ru-RU" sz="4000" dirty="0" smtClean="0"/>
          </a:p>
          <a:p>
            <a:pPr marL="0" indent="0">
              <a:buNone/>
            </a:pPr>
            <a:endParaRPr lang="ru-RU" sz="4000" dirty="0"/>
          </a:p>
        </p:txBody>
      </p:sp>
      <p:sp>
        <p:nvSpPr>
          <p:cNvPr id="3" name="TextBox 2"/>
          <p:cNvSpPr txBox="1"/>
          <p:nvPr/>
        </p:nvSpPr>
        <p:spPr>
          <a:xfrm>
            <a:off x="3864077" y="2625214"/>
            <a:ext cx="3569110" cy="1200329"/>
          </a:xfrm>
          <a:prstGeom prst="rect">
            <a:avLst/>
          </a:prstGeom>
          <a:noFill/>
        </p:spPr>
        <p:txBody>
          <a:bodyPr wrap="square" rtlCol="0">
            <a:spAutoFit/>
          </a:bodyPr>
          <a:lstStyle/>
          <a:p>
            <a:pPr marL="342900" indent="-342900">
              <a:buFont typeface="Arial" panose="020B0604020202020204" pitchFamily="34" charset="0"/>
              <a:buChar char="•"/>
            </a:pPr>
            <a:r>
              <a:rPr lang="ru-RU" sz="2400" dirty="0" smtClean="0"/>
              <a:t>Величина </a:t>
            </a:r>
            <a:r>
              <a:rPr lang="ru-RU" sz="2400" dirty="0"/>
              <a:t>порога константна во время всего процесса.</a:t>
            </a:r>
          </a:p>
        </p:txBody>
      </p:sp>
      <p:sp>
        <p:nvSpPr>
          <p:cNvPr id="6" name="TextBox 5"/>
          <p:cNvSpPr txBox="1"/>
          <p:nvPr/>
        </p:nvSpPr>
        <p:spPr>
          <a:xfrm>
            <a:off x="8361468" y="2536725"/>
            <a:ext cx="3569110" cy="1938992"/>
          </a:xfrm>
          <a:prstGeom prst="rect">
            <a:avLst/>
          </a:prstGeom>
          <a:noFill/>
        </p:spPr>
        <p:txBody>
          <a:bodyPr wrap="square" rtlCol="0">
            <a:spAutoFit/>
          </a:bodyPr>
          <a:lstStyle/>
          <a:p>
            <a:pPr marL="342900" indent="-342900">
              <a:buFont typeface="Arial" panose="020B0604020202020204" pitchFamily="34" charset="0"/>
              <a:buChar char="•"/>
            </a:pPr>
            <a:r>
              <a:rPr lang="ru-RU" sz="2400" dirty="0" smtClean="0"/>
              <a:t>Изображение </a:t>
            </a:r>
            <a:r>
              <a:rPr lang="ru-RU" sz="2400" dirty="0"/>
              <a:t>разбивается на области, в каждой из которых вычисляется локальный порог</a:t>
            </a:r>
          </a:p>
        </p:txBody>
      </p:sp>
      <p:pic>
        <p:nvPicPr>
          <p:cNvPr id="4" name="Рисунок 3"/>
          <p:cNvPicPr>
            <a:picLocks noChangeAspect="1"/>
          </p:cNvPicPr>
          <p:nvPr/>
        </p:nvPicPr>
        <p:blipFill>
          <a:blip r:embed="rId3"/>
          <a:stretch>
            <a:fillRect/>
          </a:stretch>
        </p:blipFill>
        <p:spPr>
          <a:xfrm>
            <a:off x="8361468" y="4509175"/>
            <a:ext cx="3338206" cy="1390331"/>
          </a:xfrm>
          <a:prstGeom prst="rect">
            <a:avLst/>
          </a:prstGeom>
        </p:spPr>
      </p:pic>
      <p:pic>
        <p:nvPicPr>
          <p:cNvPr id="5" name="Рисунок 4"/>
          <p:cNvPicPr>
            <a:picLocks noChangeAspect="1"/>
          </p:cNvPicPr>
          <p:nvPr/>
        </p:nvPicPr>
        <p:blipFill>
          <a:blip r:embed="rId4"/>
          <a:stretch>
            <a:fillRect/>
          </a:stretch>
        </p:blipFill>
        <p:spPr>
          <a:xfrm>
            <a:off x="4555845" y="3825543"/>
            <a:ext cx="1674522" cy="2212761"/>
          </a:xfrm>
          <a:prstGeom prst="rect">
            <a:avLst/>
          </a:prstGeom>
        </p:spPr>
      </p:pic>
    </p:spTree>
    <p:extLst>
      <p:ext uri="{BB962C8B-B14F-4D97-AF65-F5344CB8AC3E}">
        <p14:creationId xmlns:p14="http://schemas.microsoft.com/office/powerpoint/2010/main" val="119893943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Передача данных</a:t>
            </a:r>
            <a:endParaRPr lang="ru-RU" dirty="0"/>
          </a:p>
        </p:txBody>
      </p:sp>
      <p:sp>
        <p:nvSpPr>
          <p:cNvPr id="3" name="Содержимое 2"/>
          <p:cNvSpPr>
            <a:spLocks noGrp="1"/>
          </p:cNvSpPr>
          <p:nvPr>
            <p:ph idx="1"/>
          </p:nvPr>
        </p:nvSpPr>
        <p:spPr>
          <a:xfrm>
            <a:off x="3869268" y="864108"/>
            <a:ext cx="7315200" cy="1605715"/>
          </a:xfrm>
        </p:spPr>
        <p:txBody>
          <a:bodyPr/>
          <a:lstStyle/>
          <a:p>
            <a:r>
              <a:rPr lang="ru-RU" dirty="0" smtClean="0"/>
              <a:t>Самостоятельная реализация самого простого протокола</a:t>
            </a:r>
            <a:endParaRPr lang="ru-RU" dirty="0"/>
          </a:p>
        </p:txBody>
      </p:sp>
      <p:pic>
        <p:nvPicPr>
          <p:cNvPr id="4" name="Shape 246" descr="https://upload.wikimedia.org/wikipedia/commons/thumb/a/af/%D0%9D%D0%B0%D1%82%D0%B0-%D0%98%D0%BD%D1%84%D0%BE_logo.png/320px-%D0%9D%D0%B0%D1%82%D0%B0-%D0%98%D0%BD%D1%84%D0%BE_logo.png"/>
          <p:cNvPicPr preferRelativeResize="0">
            <a:picLocks noChangeAspect="1" noChangeArrowheads="1"/>
          </p:cNvPicPr>
          <p:nvPr/>
        </p:nvPicPr>
        <p:blipFill>
          <a:blip r:embed="rId2"/>
          <a:srcRect/>
          <a:stretch>
            <a:fillRect/>
          </a:stretch>
        </p:blipFill>
        <p:spPr bwMode="auto">
          <a:xfrm>
            <a:off x="4062675" y="2589283"/>
            <a:ext cx="2592388" cy="639763"/>
          </a:xfrm>
          <a:prstGeom prst="rect">
            <a:avLst/>
          </a:prstGeom>
          <a:noFill/>
          <a:ln w="9525">
            <a:noFill/>
            <a:miter lim="800000"/>
            <a:headEnd/>
            <a:tailEnd/>
          </a:ln>
        </p:spPr>
      </p:pic>
      <p:pic>
        <p:nvPicPr>
          <p:cNvPr id="5" name="Shape 247" descr="V140x108 45 1"/>
          <p:cNvPicPr preferRelativeResize="0">
            <a:picLocks noChangeAspect="1" noChangeArrowheads="1"/>
          </p:cNvPicPr>
          <p:nvPr/>
        </p:nvPicPr>
        <p:blipFill>
          <a:blip r:embed="rId3"/>
          <a:srcRect/>
          <a:stretch>
            <a:fillRect/>
          </a:stretch>
        </p:blipFill>
        <p:spPr bwMode="auto">
          <a:xfrm>
            <a:off x="9934427" y="2500466"/>
            <a:ext cx="1133475" cy="1028700"/>
          </a:xfrm>
          <a:prstGeom prst="rect">
            <a:avLst/>
          </a:prstGeom>
          <a:noFill/>
          <a:ln w="9525">
            <a:noFill/>
            <a:miter lim="800000"/>
            <a:headEnd/>
            <a:tailEnd/>
          </a:ln>
        </p:spPr>
      </p:pic>
      <p:pic>
        <p:nvPicPr>
          <p:cNvPr id="6" name="Shape 248"/>
          <p:cNvPicPr preferRelativeResize="0">
            <a:picLocks noChangeAspect="1" noChangeArrowheads="1"/>
          </p:cNvPicPr>
          <p:nvPr/>
        </p:nvPicPr>
        <p:blipFill>
          <a:blip r:embed="rId4"/>
          <a:srcRect/>
          <a:stretch>
            <a:fillRect/>
          </a:stretch>
        </p:blipFill>
        <p:spPr bwMode="auto">
          <a:xfrm>
            <a:off x="7277902" y="2518469"/>
            <a:ext cx="1897063" cy="863600"/>
          </a:xfrm>
          <a:prstGeom prst="rect">
            <a:avLst/>
          </a:prstGeom>
          <a:noFill/>
          <a:ln w="9525">
            <a:noFill/>
            <a:miter lim="800000"/>
            <a:headEnd/>
            <a:tailEnd/>
          </a:ln>
        </p:spPr>
      </p:pic>
      <p:pic>
        <p:nvPicPr>
          <p:cNvPr id="7" name="Shape 249" descr="http://www.swisstiming.com/fileadmin/templates/images/swiss_timing.jpg"/>
          <p:cNvPicPr preferRelativeResize="0">
            <a:picLocks noChangeAspect="1" noChangeArrowheads="1"/>
          </p:cNvPicPr>
          <p:nvPr/>
        </p:nvPicPr>
        <p:blipFill>
          <a:blip r:embed="rId5"/>
          <a:srcRect/>
          <a:stretch>
            <a:fillRect/>
          </a:stretch>
        </p:blipFill>
        <p:spPr bwMode="auto">
          <a:xfrm>
            <a:off x="4355265" y="4550992"/>
            <a:ext cx="3143250" cy="666750"/>
          </a:xfrm>
          <a:prstGeom prst="rect">
            <a:avLst/>
          </a:prstGeom>
          <a:noFill/>
          <a:ln w="9525">
            <a:solidFill>
              <a:schemeClr val="tx1"/>
            </a:solidFill>
            <a:miter lim="800000"/>
            <a:headEnd/>
            <a:tailEnd/>
          </a:ln>
        </p:spPr>
      </p:pic>
      <p:pic>
        <p:nvPicPr>
          <p:cNvPr id="8" name="Shape 250" descr="Nautronic системы спортивных электронных табло"/>
          <p:cNvPicPr preferRelativeResize="0">
            <a:picLocks noChangeAspect="1" noChangeArrowheads="1"/>
          </p:cNvPicPr>
          <p:nvPr/>
        </p:nvPicPr>
        <p:blipFill>
          <a:blip r:embed="rId6"/>
          <a:srcRect/>
          <a:stretch>
            <a:fillRect/>
          </a:stretch>
        </p:blipFill>
        <p:spPr bwMode="auto">
          <a:xfrm>
            <a:off x="8469886" y="3697997"/>
            <a:ext cx="2219325" cy="752475"/>
          </a:xfrm>
          <a:prstGeom prst="rect">
            <a:avLst/>
          </a:prstGeom>
          <a:noFill/>
          <a:ln w="9525">
            <a:solidFill>
              <a:schemeClr val="tx1"/>
            </a:solidFill>
            <a:miter lim="800000"/>
            <a:headEnd/>
            <a:tailEnd/>
          </a:ln>
        </p:spPr>
      </p:pic>
      <p:pic>
        <p:nvPicPr>
          <p:cNvPr id="9" name="Shape 251" descr="logo-stramatel.jpg"/>
          <p:cNvPicPr preferRelativeResize="0">
            <a:picLocks noChangeAspect="1" noChangeArrowheads="1"/>
          </p:cNvPicPr>
          <p:nvPr/>
        </p:nvPicPr>
        <p:blipFill>
          <a:blip r:embed="rId7"/>
          <a:srcRect/>
          <a:stretch>
            <a:fillRect/>
          </a:stretch>
        </p:blipFill>
        <p:spPr bwMode="auto">
          <a:xfrm>
            <a:off x="8619813" y="4810360"/>
            <a:ext cx="1952625" cy="323850"/>
          </a:xfrm>
          <a:prstGeom prst="rect">
            <a:avLst/>
          </a:prstGeom>
          <a:noFill/>
          <a:ln w="9525">
            <a:noFill/>
            <a:miter lim="800000"/>
            <a:headEnd/>
            <a:tailEnd/>
          </a:ln>
        </p:spPr>
      </p:pic>
      <p:pic>
        <p:nvPicPr>
          <p:cNvPr id="10" name="Shape 252" descr="Palami"/>
          <p:cNvPicPr preferRelativeResize="0">
            <a:picLocks noChangeAspect="1" noChangeArrowheads="1"/>
          </p:cNvPicPr>
          <p:nvPr/>
        </p:nvPicPr>
        <p:blipFill>
          <a:blip r:embed="rId8"/>
          <a:srcRect/>
          <a:stretch>
            <a:fillRect/>
          </a:stretch>
        </p:blipFill>
        <p:spPr bwMode="auto">
          <a:xfrm>
            <a:off x="5062831" y="3615283"/>
            <a:ext cx="2952750" cy="714375"/>
          </a:xfrm>
          <a:prstGeom prst="rect">
            <a:avLst/>
          </a:prstGeom>
          <a:noFill/>
          <a:ln w="9525">
            <a:noFill/>
            <a:miter lim="800000"/>
            <a:headEnd/>
            <a:tailEnd/>
          </a:ln>
        </p:spPr>
      </p:pic>
    </p:spTree>
    <p:extLst>
      <p:ext uri="{BB962C8B-B14F-4D97-AF65-F5344CB8AC3E}">
        <p14:creationId xmlns:p14="http://schemas.microsoft.com/office/powerpoint/2010/main" val="132019092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Реализация</a:t>
            </a:r>
            <a:endParaRPr lang="ru-RU" dirty="0"/>
          </a:p>
        </p:txBody>
      </p:sp>
      <p:sp>
        <p:nvSpPr>
          <p:cNvPr id="3" name="Содержимое 2"/>
          <p:cNvSpPr>
            <a:spLocks noGrp="1"/>
          </p:cNvSpPr>
          <p:nvPr>
            <p:ph idx="1"/>
          </p:nvPr>
        </p:nvSpPr>
        <p:spPr/>
        <p:txBody>
          <a:bodyPr/>
          <a:lstStyle/>
          <a:p>
            <a:pPr marL="0" indent="0">
              <a:buNone/>
            </a:pPr>
            <a:r>
              <a:rPr lang="ru-RU" sz="3200" dirty="0" smtClean="0"/>
              <a:t>Для реализации было выбрано</a:t>
            </a:r>
          </a:p>
          <a:p>
            <a:pPr>
              <a:buFont typeface="Wingdings" panose="05000000000000000000" pitchFamily="2" charset="2"/>
              <a:buChar char="§"/>
            </a:pPr>
            <a:r>
              <a:rPr lang="ru-RU" sz="3200" dirty="0" smtClean="0"/>
              <a:t>Язык программирования </a:t>
            </a:r>
            <a:r>
              <a:rPr lang="en-US" sz="3200" dirty="0" smtClean="0"/>
              <a:t>C++</a:t>
            </a:r>
          </a:p>
          <a:p>
            <a:pPr>
              <a:buFont typeface="Wingdings" panose="05000000000000000000" pitchFamily="2" charset="2"/>
              <a:buChar char="§"/>
            </a:pPr>
            <a:r>
              <a:rPr lang="en-US" sz="3200" dirty="0" err="1" smtClean="0"/>
              <a:t>OpenCV</a:t>
            </a:r>
            <a:endParaRPr lang="en-US" sz="3200" dirty="0" smtClean="0"/>
          </a:p>
          <a:p>
            <a:pPr>
              <a:buFont typeface="Wingdings" panose="05000000000000000000" pitchFamily="2" charset="2"/>
              <a:buChar char="§"/>
            </a:pPr>
            <a:r>
              <a:rPr lang="en-US" sz="3200" dirty="0" smtClean="0"/>
              <a:t>Tesseract-OCR</a:t>
            </a:r>
          </a:p>
          <a:p>
            <a:pPr>
              <a:buFont typeface="Wingdings" panose="05000000000000000000" pitchFamily="2" charset="2"/>
              <a:buChar char="§"/>
            </a:pPr>
            <a:r>
              <a:rPr lang="en-US" sz="3200" dirty="0" smtClean="0"/>
              <a:t>Microsoft </a:t>
            </a:r>
            <a:r>
              <a:rPr lang="en-US" sz="3200" dirty="0"/>
              <a:t>Foundation </a:t>
            </a:r>
            <a:r>
              <a:rPr lang="en-US" sz="3200" dirty="0" smtClean="0"/>
              <a:t>Classes</a:t>
            </a:r>
          </a:p>
          <a:p>
            <a:pPr>
              <a:buFont typeface="Wingdings" panose="05000000000000000000" pitchFamily="2" charset="2"/>
              <a:buChar char="§"/>
            </a:pPr>
            <a:endParaRPr lang="ru-RU"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Реализация</a:t>
            </a:r>
            <a:endParaRPr lang="ru-RU" dirty="0"/>
          </a:p>
        </p:txBody>
      </p:sp>
      <p:sp>
        <p:nvSpPr>
          <p:cNvPr id="3" name="Объект 2"/>
          <p:cNvSpPr>
            <a:spLocks noGrp="1"/>
          </p:cNvSpPr>
          <p:nvPr>
            <p:ph idx="1"/>
          </p:nvPr>
        </p:nvSpPr>
        <p:spPr/>
        <p:txBody>
          <a:bodyPr/>
          <a:lstStyle/>
          <a:p>
            <a:endParaRPr lang="ru-RU"/>
          </a:p>
        </p:txBody>
      </p:sp>
      <p:pic>
        <p:nvPicPr>
          <p:cNvPr id="6" name="Рисунок 5"/>
          <p:cNvPicPr>
            <a:picLocks noChangeAspect="1"/>
          </p:cNvPicPr>
          <p:nvPr/>
        </p:nvPicPr>
        <p:blipFill>
          <a:blip r:embed="rId2"/>
          <a:stretch>
            <a:fillRect/>
          </a:stretch>
        </p:blipFill>
        <p:spPr>
          <a:xfrm>
            <a:off x="3869268" y="864108"/>
            <a:ext cx="7400925" cy="5114925"/>
          </a:xfrm>
          <a:prstGeom prst="rect">
            <a:avLst/>
          </a:prstGeom>
        </p:spPr>
      </p:pic>
    </p:spTree>
    <p:extLst>
      <p:ext uri="{BB962C8B-B14F-4D97-AF65-F5344CB8AC3E}">
        <p14:creationId xmlns:p14="http://schemas.microsoft.com/office/powerpoint/2010/main" val="30816610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Тестирование</a:t>
            </a:r>
            <a:endParaRPr lang="ru-RU" dirty="0"/>
          </a:p>
        </p:txBody>
      </p:sp>
      <p:sp>
        <p:nvSpPr>
          <p:cNvPr id="3" name="Объект 2"/>
          <p:cNvSpPr>
            <a:spLocks noGrp="1"/>
          </p:cNvSpPr>
          <p:nvPr>
            <p:ph idx="1"/>
          </p:nvPr>
        </p:nvSpPr>
        <p:spPr/>
        <p:txBody>
          <a:bodyPr/>
          <a:lstStyle/>
          <a:p>
            <a:endParaRPr lang="ru-RU" dirty="0"/>
          </a:p>
        </p:txBody>
      </p:sp>
      <p:pic>
        <p:nvPicPr>
          <p:cNvPr id="2052" name="Рисунок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69268" y="784118"/>
            <a:ext cx="3737480" cy="2594811"/>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06748" y="784118"/>
            <a:ext cx="3740086" cy="255962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69268" y="3355070"/>
            <a:ext cx="3737480" cy="2577572"/>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06748" y="3335859"/>
            <a:ext cx="3739599" cy="258068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6"/>
          <p:cNvSpPr>
            <a:spLocks noChangeArrowheads="1"/>
          </p:cNvSpPr>
          <p:nvPr/>
        </p:nvSpPr>
        <p:spPr bwMode="auto">
          <a:xfrm>
            <a:off x="3606084" y="66663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ru-RU"/>
          </a:p>
        </p:txBody>
      </p:sp>
      <p:sp>
        <p:nvSpPr>
          <p:cNvPr id="5" name="Rectangle 7"/>
          <p:cNvSpPr>
            <a:spLocks noChangeArrowheads="1"/>
          </p:cNvSpPr>
          <p:nvPr/>
        </p:nvSpPr>
        <p:spPr bwMode="auto">
          <a:xfrm>
            <a:off x="3606084" y="112383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ru-RU"/>
          </a:p>
        </p:txBody>
      </p:sp>
    </p:spTree>
    <p:extLst>
      <p:ext uri="{BB962C8B-B14F-4D97-AF65-F5344CB8AC3E}">
        <p14:creationId xmlns:p14="http://schemas.microsoft.com/office/powerpoint/2010/main" val="11651696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Тестирование</a:t>
            </a:r>
            <a:endParaRPr lang="ru-RU" dirty="0"/>
          </a:p>
        </p:txBody>
      </p:sp>
      <p:pic>
        <p:nvPicPr>
          <p:cNvPr id="4" name="Объект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35981" y="274345"/>
            <a:ext cx="4018328" cy="2784738"/>
          </a:xfrm>
        </p:spPr>
      </p:pic>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7213" y="83127"/>
            <a:ext cx="3991351" cy="3382394"/>
          </a:xfrm>
          <a:prstGeom prst="rect">
            <a:avLst/>
          </a:prstGeom>
        </p:spPr>
      </p:pic>
      <p:pic>
        <p:nvPicPr>
          <p:cNvPr id="6" name="Рисунок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3146" y="3662603"/>
            <a:ext cx="3481321" cy="2785056"/>
          </a:xfrm>
          <a:prstGeom prst="rect">
            <a:avLst/>
          </a:prstGeom>
        </p:spPr>
      </p:pic>
      <p:pic>
        <p:nvPicPr>
          <p:cNvPr id="7" name="Рисунок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7212" y="3465521"/>
            <a:ext cx="3989655" cy="3195397"/>
          </a:xfrm>
          <a:prstGeom prst="rect">
            <a:avLst/>
          </a:prstGeom>
        </p:spPr>
      </p:pic>
    </p:spTree>
    <p:extLst>
      <p:ext uri="{BB962C8B-B14F-4D97-AF65-F5344CB8AC3E}">
        <p14:creationId xmlns:p14="http://schemas.microsoft.com/office/powerpoint/2010/main" val="2445604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p:cNvPicPr>
            <a:picLocks noChangeAspect="1"/>
          </p:cNvPicPr>
          <p:nvPr/>
        </p:nvPicPr>
        <p:blipFill>
          <a:blip r:embed="rId3"/>
          <a:stretch>
            <a:fillRect/>
          </a:stretch>
        </p:blipFill>
        <p:spPr>
          <a:xfrm>
            <a:off x="4295775" y="757428"/>
            <a:ext cx="7258050" cy="5334000"/>
          </a:xfrm>
          <a:prstGeom prst="rect">
            <a:avLst/>
          </a:prstGeom>
        </p:spPr>
      </p:pic>
      <p:sp>
        <p:nvSpPr>
          <p:cNvPr id="2" name="Заголовок 1"/>
          <p:cNvSpPr>
            <a:spLocks noGrp="1"/>
          </p:cNvSpPr>
          <p:nvPr>
            <p:ph type="title"/>
          </p:nvPr>
        </p:nvSpPr>
        <p:spPr/>
        <p:txBody>
          <a:bodyPr/>
          <a:lstStyle/>
          <a:p>
            <a:r>
              <a:rPr lang="ru-RU" dirty="0" smtClean="0"/>
              <a:t>Введение</a:t>
            </a:r>
            <a:endParaRPr lang="ru-RU" dirty="0"/>
          </a:p>
        </p:txBody>
      </p:sp>
      <p:pic>
        <p:nvPicPr>
          <p:cNvPr id="1034" name="Picture 10"/>
          <p:cNvPicPr>
            <a:picLocks noChangeAspect="1" noChangeArrowheads="1"/>
          </p:cNvPicPr>
          <p:nvPr/>
        </p:nvPicPr>
        <p:blipFill>
          <a:blip r:embed="rId4"/>
          <a:srcRect/>
          <a:stretch>
            <a:fillRect/>
          </a:stretch>
        </p:blipFill>
        <p:spPr bwMode="auto">
          <a:xfrm>
            <a:off x="6064401" y="3740125"/>
            <a:ext cx="2842517" cy="1598916"/>
          </a:xfrm>
          <a:prstGeom prst="rect">
            <a:avLst/>
          </a:prstGeom>
          <a:ln>
            <a:noFill/>
          </a:ln>
          <a:effectLst>
            <a:outerShdw blurRad="190500" algn="tl" rotWithShape="0">
              <a:srgbClr val="000000">
                <a:alpha val="70000"/>
              </a:srgbClr>
            </a:outerShdw>
          </a:effectLst>
        </p:spPr>
      </p:pic>
      <p:sp>
        <p:nvSpPr>
          <p:cNvPr id="3" name="Выноска 2 2"/>
          <p:cNvSpPr/>
          <p:nvPr/>
        </p:nvSpPr>
        <p:spPr>
          <a:xfrm>
            <a:off x="7024837" y="2727711"/>
            <a:ext cx="5634304" cy="1012414"/>
          </a:xfrm>
          <a:prstGeom prst="borderCallout2">
            <a:avLst>
              <a:gd name="adj1" fmla="val 46428"/>
              <a:gd name="adj2" fmla="val 43"/>
              <a:gd name="adj3" fmla="val 37688"/>
              <a:gd name="adj4" fmla="val -15620"/>
              <a:gd name="adj5" fmla="val 118201"/>
              <a:gd name="adj6" fmla="val 415"/>
            </a:avLst>
          </a:prstGeom>
          <a:solidFill>
            <a:schemeClr val="bg1"/>
          </a:solidFill>
          <a:ln>
            <a:solidFill>
              <a:schemeClr val="accent4"/>
            </a:solidFill>
          </a:ln>
          <a:effectLst>
            <a:glow rad="1016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5" name="Рисунок 4"/>
          <p:cNvPicPr>
            <a:picLocks noChangeAspect="1"/>
          </p:cNvPicPr>
          <p:nvPr/>
        </p:nvPicPr>
        <p:blipFill>
          <a:blip r:embed="rId5"/>
          <a:stretch>
            <a:fillRect/>
          </a:stretch>
        </p:blipFill>
        <p:spPr>
          <a:xfrm>
            <a:off x="7024837" y="2727711"/>
            <a:ext cx="5634304" cy="1012414"/>
          </a:xfrm>
          <a:prstGeom prst="rect">
            <a:avLst/>
          </a:prstGeom>
        </p:spPr>
      </p:pic>
      <p:sp>
        <p:nvSpPr>
          <p:cNvPr id="13" name="Полилиния 12"/>
          <p:cNvSpPr/>
          <p:nvPr/>
        </p:nvSpPr>
        <p:spPr>
          <a:xfrm>
            <a:off x="3929901" y="2227811"/>
            <a:ext cx="2121764" cy="3255082"/>
          </a:xfrm>
          <a:custGeom>
            <a:avLst/>
            <a:gdLst>
              <a:gd name="connsiteX0" fmla="*/ 1124237 w 2121764"/>
              <a:gd name="connsiteY0" fmla="*/ 0 h 3255082"/>
              <a:gd name="connsiteX1" fmla="*/ 26957 w 2121764"/>
              <a:gd name="connsiteY1" fmla="*/ 3108960 h 3255082"/>
              <a:gd name="connsiteX2" fmla="*/ 2121764 w 2121764"/>
              <a:gd name="connsiteY2" fmla="*/ 2460567 h 3255082"/>
            </a:gdLst>
            <a:ahLst/>
            <a:cxnLst>
              <a:cxn ang="0">
                <a:pos x="connsiteX0" y="connsiteY0"/>
              </a:cxn>
              <a:cxn ang="0">
                <a:pos x="connsiteX1" y="connsiteY1"/>
              </a:cxn>
              <a:cxn ang="0">
                <a:pos x="connsiteX2" y="connsiteY2"/>
              </a:cxn>
            </a:cxnLst>
            <a:rect l="l" t="t" r="r" b="b"/>
            <a:pathLst>
              <a:path w="2121764" h="3255082">
                <a:moveTo>
                  <a:pt x="1124237" y="0"/>
                </a:moveTo>
                <a:cubicBezTo>
                  <a:pt x="492470" y="1349433"/>
                  <a:pt x="-139297" y="2698866"/>
                  <a:pt x="26957" y="3108960"/>
                </a:cubicBezTo>
                <a:cubicBezTo>
                  <a:pt x="193211" y="3519054"/>
                  <a:pt x="1157487" y="2989810"/>
                  <a:pt x="2121764" y="2460567"/>
                </a:cubicBezTo>
              </a:path>
            </a:pathLst>
          </a:custGeom>
          <a:ln w="57150"/>
          <a:effectLst>
            <a:innerShdw blurRad="63500" dist="50800" dir="2700000">
              <a:prstClr val="black">
                <a:alpha val="50000"/>
              </a:prstClr>
            </a:innerShdw>
          </a:effectLst>
        </p:spPr>
        <p:style>
          <a:lnRef idx="1">
            <a:schemeClr val="accent3"/>
          </a:lnRef>
          <a:fillRef idx="0">
            <a:schemeClr val="accent3"/>
          </a:fillRef>
          <a:effectRef idx="0">
            <a:schemeClr val="accent3"/>
          </a:effectRef>
          <a:fontRef idx="minor">
            <a:schemeClr val="tx1"/>
          </a:fontRef>
        </p:style>
        <p:txBody>
          <a:bodyPr rtlCol="0" anchor="ctr"/>
          <a:lstStyle/>
          <a:p>
            <a:pPr algn="ctr"/>
            <a:endParaRPr lang="ru-RU"/>
          </a:p>
        </p:txBody>
      </p:sp>
    </p:spTree>
    <p:extLst>
      <p:ext uri="{BB962C8B-B14F-4D97-AF65-F5344CB8AC3E}">
        <p14:creationId xmlns:p14="http://schemas.microsoft.com/office/powerpoint/2010/main" val="84460121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Тестирование</a:t>
            </a:r>
            <a:endParaRPr lang="ru-RU" dirty="0"/>
          </a:p>
        </p:txBody>
      </p:sp>
      <p:pic>
        <p:nvPicPr>
          <p:cNvPr id="4" name="Объект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55126" y="177826"/>
            <a:ext cx="2730405" cy="3246602"/>
          </a:xfrm>
        </p:spPr>
      </p:pic>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6464" y="3424428"/>
            <a:ext cx="2047728" cy="3233651"/>
          </a:xfrm>
          <a:prstGeom prst="rect">
            <a:avLst/>
          </a:prstGeom>
        </p:spPr>
      </p:pic>
      <p:pic>
        <p:nvPicPr>
          <p:cNvPr id="6" name="Рисунок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22135" y="3075295"/>
            <a:ext cx="3986281" cy="3582784"/>
          </a:xfrm>
          <a:prstGeom prst="rect">
            <a:avLst/>
          </a:prstGeom>
        </p:spPr>
      </p:pic>
      <p:pic>
        <p:nvPicPr>
          <p:cNvPr id="7" name="Рисунок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22135" y="0"/>
            <a:ext cx="3933905" cy="3582784"/>
          </a:xfrm>
          <a:prstGeom prst="rect">
            <a:avLst/>
          </a:prstGeom>
        </p:spPr>
      </p:pic>
    </p:spTree>
    <p:extLst>
      <p:ext uri="{BB962C8B-B14F-4D97-AF65-F5344CB8AC3E}">
        <p14:creationId xmlns:p14="http://schemas.microsoft.com/office/powerpoint/2010/main" val="16031060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Тестирование</a:t>
            </a:r>
            <a:endParaRPr lang="ru-RU" dirty="0"/>
          </a:p>
        </p:txBody>
      </p:sp>
      <p:pic>
        <p:nvPicPr>
          <p:cNvPr id="9" name="Объект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23623" y="863790"/>
            <a:ext cx="2164817" cy="5121275"/>
          </a:xfrm>
        </p:spPr>
      </p:pic>
      <p:pic>
        <p:nvPicPr>
          <p:cNvPr id="8" name="Рисунок 7"/>
          <p:cNvPicPr>
            <a:picLocks noChangeAspect="1"/>
          </p:cNvPicPr>
          <p:nvPr/>
        </p:nvPicPr>
        <p:blipFill>
          <a:blip r:embed="rId3"/>
          <a:stretch>
            <a:fillRect/>
          </a:stretch>
        </p:blipFill>
        <p:spPr>
          <a:xfrm>
            <a:off x="6789632" y="1820392"/>
            <a:ext cx="4975780" cy="3208069"/>
          </a:xfrm>
          <a:prstGeom prst="rect">
            <a:avLst/>
          </a:prstGeom>
        </p:spPr>
      </p:pic>
    </p:spTree>
    <p:extLst>
      <p:ext uri="{BB962C8B-B14F-4D97-AF65-F5344CB8AC3E}">
        <p14:creationId xmlns:p14="http://schemas.microsoft.com/office/powerpoint/2010/main" val="22010400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Тестирование</a:t>
            </a:r>
            <a:endParaRPr lang="ru-RU" dirty="0"/>
          </a:p>
        </p:txBody>
      </p:sp>
      <p:sp>
        <p:nvSpPr>
          <p:cNvPr id="3" name="Объект 2"/>
          <p:cNvSpPr>
            <a:spLocks noGrp="1"/>
          </p:cNvSpPr>
          <p:nvPr>
            <p:ph idx="1"/>
          </p:nvPr>
        </p:nvSpPr>
        <p:spPr/>
        <p:txBody>
          <a:bodyPr/>
          <a:lstStyle/>
          <a:p>
            <a:endParaRPr lang="ru-RU"/>
          </a:p>
        </p:txBody>
      </p:sp>
      <p:pic>
        <p:nvPicPr>
          <p:cNvPr id="4" name="Рисунок 3"/>
          <p:cNvPicPr>
            <a:picLocks noChangeAspect="1"/>
          </p:cNvPicPr>
          <p:nvPr/>
        </p:nvPicPr>
        <p:blipFill>
          <a:blip r:embed="rId2"/>
          <a:stretch>
            <a:fillRect/>
          </a:stretch>
        </p:blipFill>
        <p:spPr>
          <a:xfrm>
            <a:off x="4997567" y="759256"/>
            <a:ext cx="5058601" cy="2665172"/>
          </a:xfrm>
          <a:prstGeom prst="rect">
            <a:avLst/>
          </a:prstGeom>
        </p:spPr>
      </p:pic>
      <p:pic>
        <p:nvPicPr>
          <p:cNvPr id="5" name="Рисунок 4"/>
          <p:cNvPicPr>
            <a:picLocks noChangeAspect="1"/>
          </p:cNvPicPr>
          <p:nvPr/>
        </p:nvPicPr>
        <p:blipFill>
          <a:blip r:embed="rId3"/>
          <a:stretch>
            <a:fillRect/>
          </a:stretch>
        </p:blipFill>
        <p:spPr>
          <a:xfrm>
            <a:off x="4997566" y="3424428"/>
            <a:ext cx="5058601" cy="2621836"/>
          </a:xfrm>
          <a:prstGeom prst="rect">
            <a:avLst/>
          </a:prstGeom>
        </p:spPr>
      </p:pic>
    </p:spTree>
    <p:extLst>
      <p:ext uri="{BB962C8B-B14F-4D97-AF65-F5344CB8AC3E}">
        <p14:creationId xmlns:p14="http://schemas.microsoft.com/office/powerpoint/2010/main" val="24943066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Тестирование</a:t>
            </a:r>
            <a:endParaRPr lang="ru-RU" dirty="0"/>
          </a:p>
        </p:txBody>
      </p:sp>
      <p:sp>
        <p:nvSpPr>
          <p:cNvPr id="3" name="Объект 2"/>
          <p:cNvSpPr>
            <a:spLocks noGrp="1"/>
          </p:cNvSpPr>
          <p:nvPr>
            <p:ph idx="1"/>
          </p:nvPr>
        </p:nvSpPr>
        <p:spPr/>
        <p:txBody>
          <a:bodyPr/>
          <a:lstStyle/>
          <a:p>
            <a:endParaRPr lang="ru-RU"/>
          </a:p>
        </p:txBody>
      </p:sp>
      <p:pic>
        <p:nvPicPr>
          <p:cNvPr id="4" name="Рисунок 3"/>
          <p:cNvPicPr>
            <a:picLocks noChangeAspect="1"/>
          </p:cNvPicPr>
          <p:nvPr/>
        </p:nvPicPr>
        <p:blipFill>
          <a:blip r:embed="rId2"/>
          <a:stretch>
            <a:fillRect/>
          </a:stretch>
        </p:blipFill>
        <p:spPr>
          <a:xfrm>
            <a:off x="3869268" y="1509279"/>
            <a:ext cx="7315200" cy="3702756"/>
          </a:xfrm>
          <a:prstGeom prst="rect">
            <a:avLst/>
          </a:prstGeom>
        </p:spPr>
      </p:pic>
    </p:spTree>
    <p:extLst>
      <p:ext uri="{BB962C8B-B14F-4D97-AF65-F5344CB8AC3E}">
        <p14:creationId xmlns:p14="http://schemas.microsoft.com/office/powerpoint/2010/main" val="17548623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Заключение</a:t>
            </a:r>
            <a:endParaRPr lang="ru-RU" dirty="0"/>
          </a:p>
        </p:txBody>
      </p:sp>
      <p:sp>
        <p:nvSpPr>
          <p:cNvPr id="3" name="Объект 2"/>
          <p:cNvSpPr>
            <a:spLocks noGrp="1"/>
          </p:cNvSpPr>
          <p:nvPr>
            <p:ph idx="1"/>
          </p:nvPr>
        </p:nvSpPr>
        <p:spPr/>
        <p:txBody>
          <a:bodyPr/>
          <a:lstStyle/>
          <a:p>
            <a:pPr lvl="0"/>
            <a:r>
              <a:rPr lang="ru-RU" dirty="0"/>
              <a:t>Проведено исследование и тестирование существующих алгоритмов для распознавания текста; выбран быстрый и точный алгоритм с использованием нейронной сети Tesseract.</a:t>
            </a:r>
          </a:p>
          <a:p>
            <a:pPr lvl="0"/>
            <a:r>
              <a:rPr lang="ru-RU" dirty="0"/>
              <a:t>Рассмотрены основные требования к подготовке изображения для распознавания и выбран метод их реализации, удовлетворяющий условиям поставленной задачи.</a:t>
            </a:r>
          </a:p>
          <a:p>
            <a:pPr lvl="0"/>
            <a:r>
              <a:rPr lang="ru-RU" dirty="0"/>
              <a:t>Реализовано программное обеспечение, позволяющее захватывать и распознавать значения, отображаемые на информационном табло.</a:t>
            </a:r>
          </a:p>
          <a:p>
            <a:pPr lvl="0"/>
            <a:r>
              <a:rPr lang="ru-RU" dirty="0"/>
              <a:t>Реализован интерфейс для быстрой настройки областей распознавания.</a:t>
            </a:r>
          </a:p>
          <a:p>
            <a:pPr lvl="0"/>
            <a:r>
              <a:rPr lang="ru-RU" dirty="0"/>
              <a:t>Приложение протестировано на изображениях табло под разными углами наблюдения и с различным уровнем шумов</a:t>
            </a:r>
            <a:r>
              <a:rPr lang="ru-RU" dirty="0" smtClean="0"/>
              <a:t>.</a:t>
            </a:r>
            <a:endParaRPr lang="ru-RU" dirty="0"/>
          </a:p>
        </p:txBody>
      </p:sp>
    </p:spTree>
    <p:extLst>
      <p:ext uri="{BB962C8B-B14F-4D97-AF65-F5344CB8AC3E}">
        <p14:creationId xmlns:p14="http://schemas.microsoft.com/office/powerpoint/2010/main" val="41283448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ru-RU" dirty="0" smtClean="0"/>
              <a:t>Спасибо за внимание</a:t>
            </a:r>
            <a:endParaRPr lang="ru-RU" dirty="0"/>
          </a:p>
        </p:txBody>
      </p:sp>
      <p:sp>
        <p:nvSpPr>
          <p:cNvPr id="3" name="Подзаголовок 2"/>
          <p:cNvSpPr>
            <a:spLocks noGrp="1"/>
          </p:cNvSpPr>
          <p:nvPr>
            <p:ph type="subTitle" idx="1"/>
          </p:nvPr>
        </p:nvSpPr>
        <p:spPr/>
        <p:txBody>
          <a:bodyPr/>
          <a:lstStyle/>
          <a:p>
            <a:endParaRPr lang="ru-RU"/>
          </a:p>
        </p:txBody>
      </p:sp>
    </p:spTree>
    <p:extLst>
      <p:ext uri="{BB962C8B-B14F-4D97-AF65-F5344CB8AC3E}">
        <p14:creationId xmlns:p14="http://schemas.microsoft.com/office/powerpoint/2010/main" val="377404366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9" y="1123837"/>
            <a:ext cx="3178770" cy="4601183"/>
          </a:xfrm>
        </p:spPr>
        <p:txBody>
          <a:bodyPr/>
          <a:lstStyle/>
          <a:p>
            <a:r>
              <a:rPr lang="ru-RU" dirty="0" smtClean="0"/>
              <a:t>Распознавание при помощи метрик</a:t>
            </a:r>
            <a:r>
              <a:rPr lang="ru-RU" dirty="0"/>
              <a:t/>
            </a:r>
            <a:br>
              <a:rPr lang="ru-RU" dirty="0"/>
            </a:br>
            <a:endParaRPr lang="ru-RU" dirty="0"/>
          </a:p>
        </p:txBody>
      </p:sp>
      <p:pic>
        <p:nvPicPr>
          <p:cNvPr id="6" name="Рисунок 5"/>
          <p:cNvPicPr>
            <a:picLocks noChangeAspect="1"/>
          </p:cNvPicPr>
          <p:nvPr/>
        </p:nvPicPr>
        <p:blipFill>
          <a:blip r:embed="rId3"/>
          <a:stretch>
            <a:fillRect/>
          </a:stretch>
        </p:blipFill>
        <p:spPr>
          <a:xfrm>
            <a:off x="5577776" y="2476691"/>
            <a:ext cx="3514725" cy="571500"/>
          </a:xfrm>
          <a:prstGeom prst="rect">
            <a:avLst/>
          </a:prstGeom>
        </p:spPr>
      </p:pic>
      <p:sp>
        <p:nvSpPr>
          <p:cNvPr id="7" name="Объект 6"/>
          <p:cNvSpPr>
            <a:spLocks noGrp="1"/>
          </p:cNvSpPr>
          <p:nvPr>
            <p:ph idx="1"/>
          </p:nvPr>
        </p:nvSpPr>
        <p:spPr>
          <a:xfrm>
            <a:off x="3677538" y="864108"/>
            <a:ext cx="7315200" cy="5120640"/>
          </a:xfrm>
        </p:spPr>
        <p:txBody>
          <a:bodyPr/>
          <a:lstStyle/>
          <a:p>
            <a:pPr lvl="1" algn="ctr"/>
            <a:r>
              <a:rPr lang="ru-RU" sz="3200" b="1" dirty="0" smtClean="0"/>
              <a:t>Метрика </a:t>
            </a:r>
            <a:r>
              <a:rPr lang="ru-RU" sz="3200" b="1" dirty="0"/>
              <a:t>Хэмминга</a:t>
            </a:r>
            <a:r>
              <a:rPr lang="ru-RU" sz="3200" dirty="0"/>
              <a:t> (число не совпадающих </a:t>
            </a:r>
            <a:r>
              <a:rPr lang="ru-RU" sz="3200" dirty="0" smtClean="0"/>
              <a:t>координат</a:t>
            </a:r>
            <a:r>
              <a:rPr lang="ru-RU" sz="3200" dirty="0"/>
              <a:t> векторов)</a:t>
            </a:r>
          </a:p>
          <a:p>
            <a:pPr algn="ctr"/>
            <a:endParaRPr lang="ru-RU" dirty="0"/>
          </a:p>
          <a:p>
            <a:pPr algn="ctr"/>
            <a:endParaRPr lang="ru-RU" dirty="0"/>
          </a:p>
          <a:p>
            <a:pPr algn="ctr"/>
            <a:endParaRPr lang="ru-RU" dirty="0"/>
          </a:p>
          <a:p>
            <a:pPr algn="ctr"/>
            <a:endParaRPr lang="ru-RU" dirty="0"/>
          </a:p>
          <a:p>
            <a:pPr algn="ctr"/>
            <a:endParaRPr lang="ru-RU" dirty="0"/>
          </a:p>
          <a:p>
            <a:pPr marL="0" indent="0" algn="ctr">
              <a:buNone/>
            </a:pPr>
            <a:endParaRPr lang="ru-RU" dirty="0"/>
          </a:p>
        </p:txBody>
      </p:sp>
      <p:pic>
        <p:nvPicPr>
          <p:cNvPr id="9" name="Рисунок 8"/>
          <p:cNvPicPr>
            <a:picLocks noChangeAspect="1"/>
          </p:cNvPicPr>
          <p:nvPr/>
        </p:nvPicPr>
        <p:blipFill>
          <a:blip r:embed="rId4"/>
          <a:stretch>
            <a:fillRect/>
          </a:stretch>
        </p:blipFill>
        <p:spPr>
          <a:xfrm>
            <a:off x="3574300" y="1710813"/>
            <a:ext cx="1464567" cy="368854"/>
          </a:xfrm>
          <a:prstGeom prst="rect">
            <a:avLst/>
          </a:prstGeom>
        </p:spPr>
      </p:pic>
      <p:pic>
        <p:nvPicPr>
          <p:cNvPr id="10" name="Рисунок 9"/>
          <p:cNvPicPr>
            <a:picLocks noChangeAspect="1"/>
          </p:cNvPicPr>
          <p:nvPr/>
        </p:nvPicPr>
        <p:blipFill>
          <a:blip r:embed="rId5"/>
          <a:stretch>
            <a:fillRect/>
          </a:stretch>
        </p:blipFill>
        <p:spPr>
          <a:xfrm>
            <a:off x="4816638" y="3265729"/>
            <a:ext cx="5476875" cy="1038225"/>
          </a:xfrm>
          <a:prstGeom prst="rect">
            <a:avLst/>
          </a:prstGeom>
        </p:spPr>
      </p:pic>
    </p:spTree>
    <p:extLst>
      <p:ext uri="{BB962C8B-B14F-4D97-AF65-F5344CB8AC3E}">
        <p14:creationId xmlns:p14="http://schemas.microsoft.com/office/powerpoint/2010/main" val="195801827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8" y="1123837"/>
            <a:ext cx="3094965" cy="4601183"/>
          </a:xfrm>
        </p:spPr>
        <p:txBody>
          <a:bodyPr/>
          <a:lstStyle/>
          <a:p>
            <a:r>
              <a:rPr lang="ru-RU" dirty="0" smtClean="0"/>
              <a:t>Реализация</a:t>
            </a:r>
            <a:endParaRPr lang="ru-RU" dirty="0"/>
          </a:p>
        </p:txBody>
      </p:sp>
      <p:sp>
        <p:nvSpPr>
          <p:cNvPr id="3" name="Объект 2"/>
          <p:cNvSpPr>
            <a:spLocks noGrp="1"/>
          </p:cNvSpPr>
          <p:nvPr>
            <p:ph idx="1"/>
          </p:nvPr>
        </p:nvSpPr>
        <p:spPr/>
        <p:txBody>
          <a:bodyPr>
            <a:normAutofit/>
          </a:bodyPr>
          <a:lstStyle/>
          <a:p>
            <a:pPr lvl="0"/>
            <a:endParaRPr lang="ru-RU" sz="3200" dirty="0" smtClean="0"/>
          </a:p>
          <a:p>
            <a:pPr lvl="0"/>
            <a:endParaRPr lang="ru-RU" sz="3200" dirty="0"/>
          </a:p>
          <a:p>
            <a:pPr marL="0" indent="0">
              <a:buNone/>
            </a:pPr>
            <a:endParaRPr lang="ru-RU" sz="3200" dirty="0"/>
          </a:p>
        </p:txBody>
      </p:sp>
      <p:pic>
        <p:nvPicPr>
          <p:cNvPr id="4" name="Picture 2"/>
          <p:cNvPicPr>
            <a:picLocks noChangeAspect="1" noChangeArrowheads="1"/>
          </p:cNvPicPr>
          <p:nvPr/>
        </p:nvPicPr>
        <p:blipFill>
          <a:blip r:embed="rId2"/>
          <a:srcRect/>
          <a:stretch>
            <a:fillRect/>
          </a:stretch>
        </p:blipFill>
        <p:spPr bwMode="auto">
          <a:xfrm>
            <a:off x="3473193" y="980902"/>
            <a:ext cx="8107350" cy="4560384"/>
          </a:xfrm>
          <a:prstGeom prst="rect">
            <a:avLst/>
          </a:prstGeom>
          <a:noFill/>
          <a:ln w="9525">
            <a:noFill/>
            <a:miter lim="800000"/>
            <a:headEnd/>
            <a:tailEnd/>
          </a:ln>
        </p:spPr>
      </p:pic>
    </p:spTree>
    <p:extLst>
      <p:ext uri="{BB962C8B-B14F-4D97-AF65-F5344CB8AC3E}">
        <p14:creationId xmlns:p14="http://schemas.microsoft.com/office/powerpoint/2010/main" val="319595181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8" y="1123837"/>
            <a:ext cx="3094965" cy="4601183"/>
          </a:xfrm>
        </p:spPr>
        <p:txBody>
          <a:bodyPr/>
          <a:lstStyle/>
          <a:p>
            <a:r>
              <a:rPr lang="ru-RU" dirty="0" smtClean="0"/>
              <a:t>Алгоритмы распознавания</a:t>
            </a:r>
            <a:endParaRPr lang="ru-RU" dirty="0"/>
          </a:p>
        </p:txBody>
      </p:sp>
      <p:sp>
        <p:nvSpPr>
          <p:cNvPr id="3" name="Объект 2"/>
          <p:cNvSpPr>
            <a:spLocks noGrp="1"/>
          </p:cNvSpPr>
          <p:nvPr>
            <p:ph idx="1"/>
          </p:nvPr>
        </p:nvSpPr>
        <p:spPr/>
        <p:txBody>
          <a:bodyPr>
            <a:normAutofit/>
          </a:bodyPr>
          <a:lstStyle/>
          <a:p>
            <a:pPr lvl="0"/>
            <a:endParaRPr lang="ru-RU" sz="3200" dirty="0" smtClean="0"/>
          </a:p>
          <a:p>
            <a:pPr lvl="0"/>
            <a:endParaRPr lang="ru-RU" sz="3200" dirty="0"/>
          </a:p>
          <a:p>
            <a:pPr lvl="0"/>
            <a:r>
              <a:rPr lang="ru-RU" sz="3200" dirty="0" smtClean="0"/>
              <a:t>Распознание символов</a:t>
            </a:r>
          </a:p>
          <a:p>
            <a:pPr lvl="0"/>
            <a:endParaRPr lang="ru-RU" sz="3200" dirty="0"/>
          </a:p>
          <a:p>
            <a:pPr lvl="0"/>
            <a:r>
              <a:rPr lang="ru-RU" sz="3200" dirty="0"/>
              <a:t>Корректировка распознанного символа</a:t>
            </a:r>
          </a:p>
          <a:p>
            <a:pPr lvl="1"/>
            <a:r>
              <a:rPr lang="ru-RU" sz="3200" dirty="0"/>
              <a:t>Сравнение с ожидаемым</a:t>
            </a:r>
          </a:p>
          <a:p>
            <a:pPr lvl="1"/>
            <a:r>
              <a:rPr lang="ru-RU" sz="3200" dirty="0"/>
              <a:t>Исправление </a:t>
            </a:r>
            <a:r>
              <a:rPr lang="ru-RU" sz="3200" dirty="0" smtClean="0"/>
              <a:t>ошибки</a:t>
            </a:r>
            <a:endParaRPr lang="ru-RU" sz="3200" dirty="0"/>
          </a:p>
          <a:p>
            <a:pPr marL="0" indent="0">
              <a:buNone/>
            </a:pPr>
            <a:endParaRPr lang="ru-RU" sz="3200" dirty="0"/>
          </a:p>
        </p:txBody>
      </p:sp>
    </p:spTree>
    <p:extLst>
      <p:ext uri="{BB962C8B-B14F-4D97-AF65-F5344CB8AC3E}">
        <p14:creationId xmlns:p14="http://schemas.microsoft.com/office/powerpoint/2010/main" val="97672810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52919" y="1123837"/>
            <a:ext cx="3139210" cy="4601183"/>
          </a:xfrm>
        </p:spPr>
        <p:txBody>
          <a:bodyPr/>
          <a:lstStyle/>
          <a:p>
            <a:pPr lvl="0"/>
            <a:r>
              <a:rPr lang="ru-RU" dirty="0" smtClean="0"/>
              <a:t>Распознавание </a:t>
            </a:r>
            <a:r>
              <a:rPr lang="ru-RU" dirty="0"/>
              <a:t>при помощи метрик</a:t>
            </a:r>
            <a:endParaRPr lang="ru-RU" b="1" dirty="0"/>
          </a:p>
        </p:txBody>
      </p:sp>
      <p:sp>
        <p:nvSpPr>
          <p:cNvPr id="3" name="Содержимое 2"/>
          <p:cNvSpPr>
            <a:spLocks noGrp="1"/>
          </p:cNvSpPr>
          <p:nvPr>
            <p:ph idx="1"/>
          </p:nvPr>
        </p:nvSpPr>
        <p:spPr>
          <a:xfrm>
            <a:off x="3869268" y="864108"/>
            <a:ext cx="7315200" cy="5182731"/>
          </a:xfrm>
        </p:spPr>
        <p:txBody>
          <a:bodyPr>
            <a:normAutofit/>
          </a:bodyPr>
          <a:lstStyle/>
          <a:p>
            <a:pPr marL="0" indent="0" algn="ctr">
              <a:buNone/>
            </a:pPr>
            <a:r>
              <a:rPr lang="ru-RU" sz="3200" dirty="0"/>
              <a:t>Метрика – некоторое условное значение функции, определяющее положение объекта в пространстве. </a:t>
            </a:r>
            <a:endParaRPr lang="ru-RU" sz="3200" dirty="0" smtClean="0"/>
          </a:p>
          <a:p>
            <a:pPr marL="0" indent="0" algn="ctr">
              <a:buNone/>
            </a:pPr>
            <a:r>
              <a:rPr lang="ru-RU" sz="2400" dirty="0"/>
              <a:t>Наиболее популярной метрикой для распознавания является метрика </a:t>
            </a:r>
            <a:r>
              <a:rPr lang="ru-RU" sz="2400" dirty="0" err="1"/>
              <a:t>Хэминга</a:t>
            </a:r>
            <a:r>
              <a:rPr lang="ru-RU" sz="2400" dirty="0"/>
              <a:t>. На её основе (с некоторыми дополнениями) работают некоторые готовые решения для распознавания текста. </a:t>
            </a:r>
          </a:p>
          <a:p>
            <a:pPr marL="0" indent="0" algn="ctr">
              <a:buNone/>
            </a:pPr>
            <a:endParaRPr lang="ru-RU" sz="2400" dirty="0"/>
          </a:p>
        </p:txBody>
      </p:sp>
    </p:spTree>
    <p:extLst>
      <p:ext uri="{BB962C8B-B14F-4D97-AF65-F5344CB8AC3E}">
        <p14:creationId xmlns:p14="http://schemas.microsoft.com/office/powerpoint/2010/main" val="42322998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p:cNvPicPr>
            <a:picLocks noChangeAspect="1"/>
          </p:cNvPicPr>
          <p:nvPr/>
        </p:nvPicPr>
        <p:blipFill>
          <a:blip r:embed="rId3"/>
          <a:stretch>
            <a:fillRect/>
          </a:stretch>
        </p:blipFill>
        <p:spPr>
          <a:xfrm>
            <a:off x="4083241" y="757428"/>
            <a:ext cx="7258050" cy="5334000"/>
          </a:xfrm>
          <a:prstGeom prst="rect">
            <a:avLst/>
          </a:prstGeom>
        </p:spPr>
      </p:pic>
      <p:sp>
        <p:nvSpPr>
          <p:cNvPr id="2" name="Заголовок 1"/>
          <p:cNvSpPr>
            <a:spLocks noGrp="1"/>
          </p:cNvSpPr>
          <p:nvPr>
            <p:ph type="title"/>
          </p:nvPr>
        </p:nvSpPr>
        <p:spPr/>
        <p:txBody>
          <a:bodyPr/>
          <a:lstStyle/>
          <a:p>
            <a:r>
              <a:rPr lang="ru-RU" dirty="0" smtClean="0"/>
              <a:t>Введение</a:t>
            </a:r>
            <a:endParaRPr lang="ru-RU" dirty="0"/>
          </a:p>
        </p:txBody>
      </p:sp>
      <p:pic>
        <p:nvPicPr>
          <p:cNvPr id="1034" name="Picture 10"/>
          <p:cNvPicPr>
            <a:picLocks noChangeAspect="1" noChangeArrowheads="1"/>
          </p:cNvPicPr>
          <p:nvPr/>
        </p:nvPicPr>
        <p:blipFill>
          <a:blip r:embed="rId4"/>
          <a:srcRect/>
          <a:stretch>
            <a:fillRect/>
          </a:stretch>
        </p:blipFill>
        <p:spPr bwMode="auto">
          <a:xfrm>
            <a:off x="6064401" y="3740125"/>
            <a:ext cx="3295730" cy="185384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094143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123837"/>
            <a:ext cx="3441469" cy="4601183"/>
          </a:xfrm>
        </p:spPr>
        <p:txBody>
          <a:bodyPr/>
          <a:lstStyle/>
          <a:p>
            <a:r>
              <a:rPr lang="ru-RU" dirty="0" smtClean="0"/>
              <a:t>Преобразования </a:t>
            </a:r>
            <a:r>
              <a:rPr lang="ru-RU" dirty="0" err="1" smtClean="0"/>
              <a:t>Хафа</a:t>
            </a:r>
            <a:endParaRPr lang="ru-RU" dirty="0"/>
          </a:p>
        </p:txBody>
      </p:sp>
      <p:sp>
        <p:nvSpPr>
          <p:cNvPr id="3" name="Объект 2"/>
          <p:cNvSpPr>
            <a:spLocks noGrp="1"/>
          </p:cNvSpPr>
          <p:nvPr>
            <p:ph idx="1"/>
          </p:nvPr>
        </p:nvSpPr>
        <p:spPr/>
        <p:txBody>
          <a:bodyPr>
            <a:normAutofit/>
          </a:bodyPr>
          <a:lstStyle/>
          <a:p>
            <a:r>
              <a:rPr lang="ru-RU" sz="3200" dirty="0"/>
              <a:t> Преобразование </a:t>
            </a:r>
            <a:r>
              <a:rPr lang="ru-RU" sz="3200" dirty="0" err="1"/>
              <a:t>Хафа</a:t>
            </a:r>
            <a:r>
              <a:rPr lang="ru-RU" sz="3200" dirty="0"/>
              <a:t> это численный метод, который применяется для извлечения элементов из изображения. Используется в анализе изображений, цифровой обработке изображений и компьютерном зрении. Предназначен для поиска объектов, принадлежащих определённому классу фигур, с использованием процедуры </a:t>
            </a:r>
            <a:r>
              <a:rPr lang="ru-RU" sz="3200" dirty="0" smtClean="0"/>
              <a:t>голосования</a:t>
            </a:r>
            <a:endParaRPr lang="ru-RU" sz="3200" dirty="0"/>
          </a:p>
        </p:txBody>
      </p:sp>
    </p:spTree>
    <p:extLst>
      <p:ext uri="{BB962C8B-B14F-4D97-AF65-F5344CB8AC3E}">
        <p14:creationId xmlns:p14="http://schemas.microsoft.com/office/powerpoint/2010/main" val="41010101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123837"/>
            <a:ext cx="3491345" cy="4601183"/>
          </a:xfrm>
        </p:spPr>
        <p:txBody>
          <a:bodyPr/>
          <a:lstStyle/>
          <a:p>
            <a:r>
              <a:rPr lang="ru-RU" dirty="0" smtClean="0"/>
              <a:t>Перспективные преобразования</a:t>
            </a:r>
            <a:endParaRPr lang="ru-RU" dirty="0"/>
          </a:p>
        </p:txBody>
      </p:sp>
      <p:pic>
        <p:nvPicPr>
          <p:cNvPr id="6" name="Объект 5"/>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4044690" y="1123837"/>
            <a:ext cx="7162800" cy="1876425"/>
          </a:xfrm>
          <a:prstGeom prst="rect">
            <a:avLst/>
          </a:prstGeom>
        </p:spPr>
      </p:pic>
      <p:sp>
        <p:nvSpPr>
          <p:cNvPr id="7" name="Прямоугольник 6"/>
          <p:cNvSpPr/>
          <p:nvPr/>
        </p:nvSpPr>
        <p:spPr>
          <a:xfrm>
            <a:off x="3306243" y="3301218"/>
            <a:ext cx="8639694" cy="3182923"/>
          </a:xfrm>
          <a:prstGeom prst="rect">
            <a:avLst/>
          </a:prstGeom>
        </p:spPr>
        <p:txBody>
          <a:bodyPr wrap="square">
            <a:spAutoFit/>
          </a:bodyPr>
          <a:lstStyle/>
          <a:p>
            <a:pPr marL="769620" marR="190500" indent="-228600" algn="just">
              <a:lnSpc>
                <a:spcPts val="1705"/>
              </a:lnSpc>
              <a:spcBef>
                <a:spcPts val="300"/>
              </a:spcBef>
              <a:spcAft>
                <a:spcPts val="1200"/>
              </a:spcAft>
            </a:pPr>
            <a:r>
              <a:rPr lang="ru-RU" sz="2800" dirty="0" err="1">
                <a:latin typeface="Times New Roman" panose="02020603050405020304" pitchFamily="18" charset="0"/>
                <a:ea typeface="Segoe UI" panose="020B0502040204020203" pitchFamily="34" charset="0"/>
              </a:rPr>
              <a:t>deltaX</a:t>
            </a:r>
            <a:r>
              <a:rPr lang="ru-RU" sz="2800" dirty="0">
                <a:latin typeface="Times New Roman" panose="02020603050405020304" pitchFamily="18" charset="0"/>
                <a:ea typeface="Segoe UI" panose="020B0502040204020203" pitchFamily="34" charset="0"/>
              </a:rPr>
              <a:t>, </a:t>
            </a:r>
            <a:r>
              <a:rPr lang="ru-RU" sz="2800" dirty="0" err="1">
                <a:latin typeface="Times New Roman" panose="02020603050405020304" pitchFamily="18" charset="0"/>
                <a:ea typeface="Segoe UI" panose="020B0502040204020203" pitchFamily="34" charset="0"/>
              </a:rPr>
              <a:t>deltaY</a:t>
            </a:r>
            <a:r>
              <a:rPr lang="ru-RU" sz="2800" dirty="0">
                <a:latin typeface="Times New Roman" panose="02020603050405020304" pitchFamily="18" charset="0"/>
                <a:ea typeface="Segoe UI" panose="020B0502040204020203" pitchFamily="34" charset="0"/>
              </a:rPr>
              <a:t> – это отклонения центра масс </a:t>
            </a:r>
            <a:r>
              <a:rPr lang="ru-RU" sz="2800" dirty="0" smtClean="0">
                <a:latin typeface="Times New Roman" panose="02020603050405020304" pitchFamily="18" charset="0"/>
                <a:ea typeface="Segoe UI" panose="020B0502040204020203" pitchFamily="34" charset="0"/>
              </a:rPr>
              <a:t>от</a:t>
            </a:r>
          </a:p>
          <a:p>
            <a:pPr marL="769620" marR="190500" indent="-228600" algn="just">
              <a:lnSpc>
                <a:spcPts val="1705"/>
              </a:lnSpc>
              <a:spcBef>
                <a:spcPts val="300"/>
              </a:spcBef>
              <a:spcAft>
                <a:spcPts val="1200"/>
              </a:spcAft>
            </a:pPr>
            <a:r>
              <a:rPr lang="ru-RU" sz="2800" dirty="0" smtClean="0">
                <a:latin typeface="Times New Roman" panose="02020603050405020304" pitchFamily="18" charset="0"/>
                <a:ea typeface="Segoe UI" panose="020B0502040204020203" pitchFamily="34" charset="0"/>
              </a:rPr>
              <a:t>точки </a:t>
            </a:r>
            <a:r>
              <a:rPr lang="ru-RU" sz="2800" dirty="0">
                <a:latin typeface="Times New Roman" panose="02020603050405020304" pitchFamily="18" charset="0"/>
                <a:ea typeface="Segoe UI" panose="020B0502040204020203" pitchFamily="34" charset="0"/>
              </a:rPr>
              <a:t>пересечения диагоналей, соответственно</a:t>
            </a:r>
            <a:r>
              <a:rPr lang="ru-RU" sz="2800" dirty="0" smtClean="0">
                <a:latin typeface="Times New Roman" panose="02020603050405020304" pitchFamily="18" charset="0"/>
                <a:ea typeface="Segoe UI" panose="020B0502040204020203" pitchFamily="34" charset="0"/>
              </a:rPr>
              <a:t>;</a:t>
            </a:r>
          </a:p>
          <a:p>
            <a:pPr marL="769620" marR="190500" indent="-228600" algn="just">
              <a:lnSpc>
                <a:spcPts val="1705"/>
              </a:lnSpc>
              <a:spcBef>
                <a:spcPts val="300"/>
              </a:spcBef>
              <a:spcAft>
                <a:spcPts val="1200"/>
              </a:spcAft>
            </a:pPr>
            <a:endParaRPr lang="ru-RU" sz="2800" dirty="0">
              <a:latin typeface="Segoe UI" panose="020B0502040204020203" pitchFamily="34" charset="0"/>
              <a:ea typeface="Segoe UI" panose="020B0502040204020203" pitchFamily="34" charset="0"/>
            </a:endParaRPr>
          </a:p>
          <a:p>
            <a:pPr marL="449580" marR="190500" indent="320040" algn="just">
              <a:lnSpc>
                <a:spcPts val="1705"/>
              </a:lnSpc>
              <a:spcBef>
                <a:spcPts val="300"/>
              </a:spcBef>
              <a:spcAft>
                <a:spcPts val="1200"/>
              </a:spcAft>
            </a:pPr>
            <a:r>
              <a:rPr lang="ru-RU" sz="2800" dirty="0" err="1">
                <a:latin typeface="Times New Roman" panose="02020603050405020304" pitchFamily="18" charset="0"/>
                <a:ea typeface="Segoe UI" panose="020B0502040204020203" pitchFamily="34" charset="0"/>
              </a:rPr>
              <a:t>targetWidth</a:t>
            </a:r>
            <a:r>
              <a:rPr lang="ru-RU" sz="2800" dirty="0">
                <a:latin typeface="Times New Roman" panose="02020603050405020304" pitchFamily="18" charset="0"/>
                <a:ea typeface="Segoe UI" panose="020B0502040204020203" pitchFamily="34" charset="0"/>
              </a:rPr>
              <a:t>, </a:t>
            </a:r>
            <a:r>
              <a:rPr lang="ru-RU" sz="2800" dirty="0" err="1">
                <a:latin typeface="Times New Roman" panose="02020603050405020304" pitchFamily="18" charset="0"/>
                <a:ea typeface="Segoe UI" panose="020B0502040204020203" pitchFamily="34" charset="0"/>
              </a:rPr>
              <a:t>targetHeight</a:t>
            </a:r>
            <a:r>
              <a:rPr lang="ru-RU" sz="2800" dirty="0">
                <a:latin typeface="Times New Roman" panose="02020603050405020304" pitchFamily="18" charset="0"/>
                <a:ea typeface="Segoe UI" panose="020B0502040204020203" pitchFamily="34" charset="0"/>
              </a:rPr>
              <a:t> – </a:t>
            </a:r>
            <a:r>
              <a:rPr lang="ru-RU" sz="2800" dirty="0" smtClean="0">
                <a:latin typeface="Times New Roman" panose="02020603050405020304" pitchFamily="18" charset="0"/>
                <a:ea typeface="Segoe UI" panose="020B0502040204020203" pitchFamily="34" charset="0"/>
              </a:rPr>
              <a:t>размеры</a:t>
            </a:r>
          </a:p>
          <a:p>
            <a:pPr marL="449580" marR="190500" indent="320040" algn="just">
              <a:lnSpc>
                <a:spcPts val="1705"/>
              </a:lnSpc>
              <a:spcBef>
                <a:spcPts val="300"/>
              </a:spcBef>
              <a:spcAft>
                <a:spcPts val="1200"/>
              </a:spcAft>
            </a:pPr>
            <a:r>
              <a:rPr lang="ru-RU" sz="2800" dirty="0">
                <a:latin typeface="Times New Roman" panose="02020603050405020304" pitchFamily="18" charset="0"/>
                <a:ea typeface="Segoe UI" panose="020B0502040204020203" pitchFamily="34" charset="0"/>
              </a:rPr>
              <a:t>р</a:t>
            </a:r>
            <a:r>
              <a:rPr lang="ru-RU" sz="2800" dirty="0" smtClean="0">
                <a:latin typeface="Times New Roman" panose="02020603050405020304" pitchFamily="18" charset="0"/>
                <a:ea typeface="Segoe UI" panose="020B0502040204020203" pitchFamily="34" charset="0"/>
              </a:rPr>
              <a:t>езультирующего </a:t>
            </a:r>
            <a:r>
              <a:rPr lang="ru-RU" sz="2800" dirty="0">
                <a:latin typeface="Times New Roman" panose="02020603050405020304" pitchFamily="18" charset="0"/>
                <a:ea typeface="Segoe UI" panose="020B0502040204020203" pitchFamily="34" charset="0"/>
              </a:rPr>
              <a:t>контура</a:t>
            </a:r>
            <a:r>
              <a:rPr lang="ru-RU" sz="2800" dirty="0" smtClean="0">
                <a:latin typeface="Times New Roman" panose="02020603050405020304" pitchFamily="18" charset="0"/>
                <a:ea typeface="Segoe UI" panose="020B0502040204020203" pitchFamily="34" charset="0"/>
              </a:rPr>
              <a:t>;</a:t>
            </a:r>
          </a:p>
          <a:p>
            <a:pPr marL="449580" marR="190500" indent="320040" algn="just">
              <a:lnSpc>
                <a:spcPts val="1705"/>
              </a:lnSpc>
              <a:spcBef>
                <a:spcPts val="300"/>
              </a:spcBef>
              <a:spcAft>
                <a:spcPts val="1200"/>
              </a:spcAft>
            </a:pPr>
            <a:endParaRPr lang="ru-RU" sz="2800" dirty="0">
              <a:latin typeface="Segoe UI" panose="020B0502040204020203" pitchFamily="34" charset="0"/>
              <a:ea typeface="Segoe UI" panose="020B0502040204020203" pitchFamily="34" charset="0"/>
            </a:endParaRPr>
          </a:p>
          <a:p>
            <a:pPr marL="769620" marR="190500" indent="-228600" algn="just">
              <a:lnSpc>
                <a:spcPts val="1705"/>
              </a:lnSpc>
              <a:spcBef>
                <a:spcPts val="300"/>
              </a:spcBef>
              <a:spcAft>
                <a:spcPts val="1200"/>
              </a:spcAft>
            </a:pPr>
            <a:r>
              <a:rPr lang="ru-RU" sz="2800" dirty="0" err="1">
                <a:latin typeface="Times New Roman" panose="02020603050405020304" pitchFamily="18" charset="0"/>
                <a:ea typeface="Segoe UI" panose="020B0502040204020203" pitchFamily="34" charset="0"/>
              </a:rPr>
              <a:t>topWidth</a:t>
            </a:r>
            <a:r>
              <a:rPr lang="ru-RU" sz="2800" dirty="0">
                <a:latin typeface="Times New Roman" panose="02020603050405020304" pitchFamily="18" charset="0"/>
                <a:ea typeface="Segoe UI" panose="020B0502040204020203" pitchFamily="34" charset="0"/>
              </a:rPr>
              <a:t>, </a:t>
            </a:r>
            <a:r>
              <a:rPr lang="ru-RU" sz="2800" dirty="0" err="1">
                <a:latin typeface="Times New Roman" panose="02020603050405020304" pitchFamily="18" charset="0"/>
                <a:ea typeface="Segoe UI" panose="020B0502040204020203" pitchFamily="34" charset="0"/>
              </a:rPr>
              <a:t>bottomWidth</a:t>
            </a:r>
            <a:r>
              <a:rPr lang="ru-RU" sz="2800" dirty="0">
                <a:latin typeface="Times New Roman" panose="02020603050405020304" pitchFamily="18" charset="0"/>
                <a:ea typeface="Segoe UI" panose="020B0502040204020203" pitchFamily="34" charset="0"/>
              </a:rPr>
              <a:t>, </a:t>
            </a:r>
            <a:r>
              <a:rPr lang="ru-RU" sz="2800" dirty="0" err="1">
                <a:latin typeface="Times New Roman" panose="02020603050405020304" pitchFamily="18" charset="0"/>
                <a:ea typeface="Segoe UI" panose="020B0502040204020203" pitchFamily="34" charset="0"/>
              </a:rPr>
              <a:t>leftHeight</a:t>
            </a:r>
            <a:r>
              <a:rPr lang="ru-RU" sz="2800" dirty="0">
                <a:latin typeface="Times New Roman" panose="02020603050405020304" pitchFamily="18" charset="0"/>
                <a:ea typeface="Segoe UI" panose="020B0502040204020203" pitchFamily="34" charset="0"/>
              </a:rPr>
              <a:t>, </a:t>
            </a:r>
            <a:r>
              <a:rPr lang="ru-RU" sz="2800" dirty="0" err="1">
                <a:latin typeface="Times New Roman" panose="02020603050405020304" pitchFamily="18" charset="0"/>
                <a:ea typeface="Segoe UI" panose="020B0502040204020203" pitchFamily="34" charset="0"/>
              </a:rPr>
              <a:t>rightHeight</a:t>
            </a:r>
            <a:r>
              <a:rPr lang="ru-RU" sz="2800" dirty="0">
                <a:latin typeface="Times New Roman" panose="02020603050405020304" pitchFamily="18" charset="0"/>
                <a:ea typeface="Segoe UI" panose="020B0502040204020203" pitchFamily="34" charset="0"/>
              </a:rPr>
              <a:t> </a:t>
            </a:r>
            <a:r>
              <a:rPr lang="ru-RU" sz="2800" dirty="0" smtClean="0">
                <a:latin typeface="Times New Roman" panose="02020603050405020304" pitchFamily="18" charset="0"/>
                <a:ea typeface="Segoe UI" panose="020B0502040204020203" pitchFamily="34" charset="0"/>
              </a:rPr>
              <a:t>–</a:t>
            </a:r>
          </a:p>
          <a:p>
            <a:pPr marL="769620" marR="190500" indent="-228600" algn="just">
              <a:lnSpc>
                <a:spcPts val="1705"/>
              </a:lnSpc>
              <a:spcBef>
                <a:spcPts val="300"/>
              </a:spcBef>
              <a:spcAft>
                <a:spcPts val="1200"/>
              </a:spcAft>
            </a:pPr>
            <a:r>
              <a:rPr lang="ru-RU" sz="2800" dirty="0" smtClean="0">
                <a:latin typeface="Times New Roman" panose="02020603050405020304" pitchFamily="18" charset="0"/>
                <a:ea typeface="Segoe UI" panose="020B0502040204020203" pitchFamily="34" charset="0"/>
              </a:rPr>
              <a:t>размеры </a:t>
            </a:r>
            <a:r>
              <a:rPr lang="ru-RU" sz="2800" dirty="0">
                <a:latin typeface="Times New Roman" panose="02020603050405020304" pitchFamily="18" charset="0"/>
                <a:ea typeface="Segoe UI" panose="020B0502040204020203" pitchFamily="34" charset="0"/>
              </a:rPr>
              <a:t>искаженного контура.</a:t>
            </a:r>
            <a:endParaRPr lang="ru-RU" sz="2800" dirty="0">
              <a:effectLst/>
              <a:latin typeface="Segoe UI" panose="020B0502040204020203" pitchFamily="34" charset="0"/>
              <a:ea typeface="Segoe UI" panose="020B0502040204020203" pitchFamily="34" charset="0"/>
            </a:endParaRPr>
          </a:p>
        </p:txBody>
      </p:sp>
    </p:spTree>
    <p:extLst>
      <p:ext uri="{BB962C8B-B14F-4D97-AF65-F5344CB8AC3E}">
        <p14:creationId xmlns:p14="http://schemas.microsoft.com/office/powerpoint/2010/main" val="40684213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Введение</a:t>
            </a:r>
            <a:endParaRPr lang="ru-RU" dirty="0"/>
          </a:p>
        </p:txBody>
      </p:sp>
      <p:pic>
        <p:nvPicPr>
          <p:cNvPr id="4" name="Рисунок 3"/>
          <p:cNvPicPr>
            <a:picLocks noChangeAspect="1"/>
          </p:cNvPicPr>
          <p:nvPr/>
        </p:nvPicPr>
        <p:blipFill>
          <a:blip r:embed="rId3"/>
          <a:stretch>
            <a:fillRect/>
          </a:stretch>
        </p:blipFill>
        <p:spPr>
          <a:xfrm>
            <a:off x="4151458" y="1123837"/>
            <a:ext cx="7256942" cy="5330781"/>
          </a:xfrm>
          <a:prstGeom prst="rect">
            <a:avLst/>
          </a:prstGeom>
        </p:spPr>
      </p:pic>
      <p:pic>
        <p:nvPicPr>
          <p:cNvPr id="1034" name="Picture 10"/>
          <p:cNvPicPr>
            <a:picLocks noChangeAspect="1" noChangeArrowheads="1"/>
          </p:cNvPicPr>
          <p:nvPr/>
        </p:nvPicPr>
        <p:blipFill>
          <a:blip r:embed="rId4"/>
          <a:srcRect/>
          <a:stretch>
            <a:fillRect/>
          </a:stretch>
        </p:blipFill>
        <p:spPr bwMode="auto">
          <a:xfrm>
            <a:off x="6064401" y="3740125"/>
            <a:ext cx="2842517" cy="159891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6501669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Введение</a:t>
            </a:r>
            <a:endParaRPr lang="ru-RU" dirty="0"/>
          </a:p>
        </p:txBody>
      </p:sp>
      <p:pic>
        <p:nvPicPr>
          <p:cNvPr id="3" name="Рисунок 2"/>
          <p:cNvPicPr>
            <a:picLocks noChangeAspect="1"/>
          </p:cNvPicPr>
          <p:nvPr/>
        </p:nvPicPr>
        <p:blipFill>
          <a:blip r:embed="rId3"/>
          <a:stretch>
            <a:fillRect/>
          </a:stretch>
        </p:blipFill>
        <p:spPr>
          <a:xfrm>
            <a:off x="4900327" y="1890502"/>
            <a:ext cx="5769629" cy="3244235"/>
          </a:xfrm>
          <a:prstGeom prst="rect">
            <a:avLst/>
          </a:prstGeom>
        </p:spPr>
      </p:pic>
      <p:sp>
        <p:nvSpPr>
          <p:cNvPr id="9" name="Выноска 2 8"/>
          <p:cNvSpPr/>
          <p:nvPr/>
        </p:nvSpPr>
        <p:spPr>
          <a:xfrm>
            <a:off x="5543544" y="856246"/>
            <a:ext cx="5634304" cy="584952"/>
          </a:xfrm>
          <a:prstGeom prst="borderCallout2">
            <a:avLst>
              <a:gd name="adj1" fmla="val 46428"/>
              <a:gd name="adj2" fmla="val 43"/>
              <a:gd name="adj3" fmla="val 37688"/>
              <a:gd name="adj4" fmla="val -15620"/>
              <a:gd name="adj5" fmla="val 197782"/>
              <a:gd name="adj6" fmla="val -1651"/>
            </a:avLst>
          </a:prstGeom>
          <a:solidFill>
            <a:schemeClr val="bg1"/>
          </a:solidFill>
          <a:ln>
            <a:solidFill>
              <a:schemeClr val="accent4"/>
            </a:solidFill>
          </a:ln>
          <a:effectLst>
            <a:glow rad="1016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6" name="Рисунок 5"/>
          <p:cNvPicPr>
            <a:picLocks noChangeAspect="1"/>
          </p:cNvPicPr>
          <p:nvPr/>
        </p:nvPicPr>
        <p:blipFill>
          <a:blip r:embed="rId4"/>
          <a:stretch>
            <a:fillRect/>
          </a:stretch>
        </p:blipFill>
        <p:spPr>
          <a:xfrm>
            <a:off x="5543544" y="878088"/>
            <a:ext cx="5861458" cy="584952"/>
          </a:xfrm>
          <a:prstGeom prst="rect">
            <a:avLst/>
          </a:prstGeom>
        </p:spPr>
      </p:pic>
      <p:sp>
        <p:nvSpPr>
          <p:cNvPr id="12" name="Выноска 2 11"/>
          <p:cNvSpPr/>
          <p:nvPr/>
        </p:nvSpPr>
        <p:spPr>
          <a:xfrm>
            <a:off x="6942854" y="5269722"/>
            <a:ext cx="3411088" cy="831819"/>
          </a:xfrm>
          <a:prstGeom prst="borderCallout2">
            <a:avLst>
              <a:gd name="adj1" fmla="val 46428"/>
              <a:gd name="adj2" fmla="val 43"/>
              <a:gd name="adj3" fmla="val 51679"/>
              <a:gd name="adj4" fmla="val -18544"/>
              <a:gd name="adj5" fmla="val -308551"/>
              <a:gd name="adj6" fmla="val 28149"/>
            </a:avLst>
          </a:prstGeom>
          <a:solidFill>
            <a:schemeClr val="bg1"/>
          </a:solidFill>
          <a:ln>
            <a:solidFill>
              <a:schemeClr val="accent4"/>
            </a:solidFill>
          </a:ln>
          <a:effectLst>
            <a:glow rad="1016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7" name="Рисунок 6"/>
          <p:cNvPicPr>
            <a:picLocks noChangeAspect="1"/>
          </p:cNvPicPr>
          <p:nvPr/>
        </p:nvPicPr>
        <p:blipFill>
          <a:blip r:embed="rId5"/>
          <a:stretch>
            <a:fillRect/>
          </a:stretch>
        </p:blipFill>
        <p:spPr>
          <a:xfrm>
            <a:off x="6942853" y="5248770"/>
            <a:ext cx="3411088" cy="852772"/>
          </a:xfrm>
          <a:prstGeom prst="rect">
            <a:avLst/>
          </a:prstGeom>
        </p:spPr>
      </p:pic>
    </p:spTree>
    <p:extLst>
      <p:ext uri="{BB962C8B-B14F-4D97-AF65-F5344CB8AC3E}">
        <p14:creationId xmlns:p14="http://schemas.microsoft.com/office/powerpoint/2010/main" val="12094143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Задача</a:t>
            </a:r>
            <a:endParaRPr lang="ru-RU" dirty="0"/>
          </a:p>
        </p:txBody>
      </p:sp>
      <p:sp>
        <p:nvSpPr>
          <p:cNvPr id="3" name="Объект 2"/>
          <p:cNvSpPr>
            <a:spLocks noGrp="1"/>
          </p:cNvSpPr>
          <p:nvPr>
            <p:ph idx="1"/>
          </p:nvPr>
        </p:nvSpPr>
        <p:spPr/>
        <p:txBody>
          <a:bodyPr>
            <a:normAutofit/>
          </a:bodyPr>
          <a:lstStyle/>
          <a:p>
            <a:pPr marL="0" indent="0">
              <a:buNone/>
            </a:pPr>
            <a:r>
              <a:rPr lang="ru-RU" sz="2400" dirty="0" smtClean="0"/>
              <a:t>Требования к системе оповещения об изменениях состояния игры по изображению с информационного табло:</a:t>
            </a:r>
            <a:endParaRPr lang="ru-RU" sz="2400" dirty="0"/>
          </a:p>
          <a:p>
            <a:pPr lvl="0"/>
            <a:r>
              <a:rPr lang="ru-RU" sz="2400" dirty="0" smtClean="0"/>
              <a:t>Минимальная </a:t>
            </a:r>
            <a:r>
              <a:rPr lang="ru-RU" sz="2400" dirty="0"/>
              <a:t>погрешность при распознании (кратковременные ошибки допустимы только при ручной коррекции времени в судейской системе)</a:t>
            </a:r>
          </a:p>
          <a:p>
            <a:pPr lvl="0"/>
            <a:r>
              <a:rPr lang="ru-RU" sz="2400" dirty="0"/>
              <a:t>Получение времени с минимальной задержкой </a:t>
            </a:r>
            <a:r>
              <a:rPr lang="ru-RU" sz="2400" dirty="0" smtClean="0"/>
              <a:t/>
            </a:r>
            <a:br>
              <a:rPr lang="ru-RU" sz="2400" dirty="0" smtClean="0"/>
            </a:br>
            <a:r>
              <a:rPr lang="ru-RU" sz="2400" dirty="0" smtClean="0"/>
              <a:t>(</a:t>
            </a:r>
            <a:r>
              <a:rPr lang="ru-RU" sz="2400" dirty="0"/>
              <a:t>с максимальной частотой кадров)</a:t>
            </a:r>
          </a:p>
          <a:p>
            <a:pPr lvl="0"/>
            <a:r>
              <a:rPr lang="ru-RU" sz="2400" dirty="0"/>
              <a:t>Передача информации в локальную сеть по одному из </a:t>
            </a:r>
            <a:r>
              <a:rPr lang="ru-RU" sz="2400" dirty="0" smtClean="0"/>
              <a:t>существующих </a:t>
            </a:r>
            <a:r>
              <a:rPr lang="ru-RU" sz="2400" dirty="0"/>
              <a:t>протоколов</a:t>
            </a:r>
          </a:p>
          <a:p>
            <a:pPr lvl="0"/>
            <a:r>
              <a:rPr lang="ru-RU" sz="2400" dirty="0"/>
              <a:t>Простота настройки (время настройки ограничено, </a:t>
            </a:r>
            <a:r>
              <a:rPr lang="ru-RU" sz="2400" dirty="0" smtClean="0"/>
              <a:t/>
            </a:r>
            <a:br>
              <a:rPr lang="ru-RU" sz="2400" dirty="0" smtClean="0"/>
            </a:br>
            <a:r>
              <a:rPr lang="ru-RU" sz="2400" dirty="0" smtClean="0"/>
              <a:t>а </a:t>
            </a:r>
            <a:r>
              <a:rPr lang="ru-RU" sz="2400" dirty="0"/>
              <a:t>положение камеры практически всегда новое)</a:t>
            </a:r>
          </a:p>
          <a:p>
            <a:pPr marL="0" indent="0">
              <a:buNone/>
            </a:pPr>
            <a:endParaRPr lang="ru-RU" sz="2400" dirty="0"/>
          </a:p>
        </p:txBody>
      </p:sp>
    </p:spTree>
    <p:extLst>
      <p:ext uri="{BB962C8B-B14F-4D97-AF65-F5344CB8AC3E}">
        <p14:creationId xmlns:p14="http://schemas.microsoft.com/office/powerpoint/2010/main" val="37005470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Порядок решения</a:t>
            </a:r>
            <a:endParaRPr lang="ru-RU" dirty="0"/>
          </a:p>
        </p:txBody>
      </p:sp>
      <p:sp>
        <p:nvSpPr>
          <p:cNvPr id="3" name="Объект 2"/>
          <p:cNvSpPr>
            <a:spLocks noGrp="1"/>
          </p:cNvSpPr>
          <p:nvPr>
            <p:ph idx="1"/>
          </p:nvPr>
        </p:nvSpPr>
        <p:spPr/>
        <p:txBody>
          <a:bodyPr>
            <a:normAutofit/>
          </a:bodyPr>
          <a:lstStyle/>
          <a:p>
            <a:pPr marL="0" indent="0">
              <a:buNone/>
            </a:pPr>
            <a:r>
              <a:rPr lang="ru-RU" sz="3200" dirty="0" smtClean="0"/>
              <a:t>Решение данной задачи можно разбить на четыре части:</a:t>
            </a:r>
          </a:p>
          <a:p>
            <a:r>
              <a:rPr lang="ru-RU" sz="3200" dirty="0"/>
              <a:t>Захват </a:t>
            </a:r>
            <a:r>
              <a:rPr lang="ru-RU" sz="3200" dirty="0" smtClean="0"/>
              <a:t>изображения с камеры</a:t>
            </a:r>
            <a:endParaRPr lang="ru-RU" sz="3200" dirty="0"/>
          </a:p>
          <a:p>
            <a:pPr lvl="0"/>
            <a:r>
              <a:rPr lang="ru-RU" sz="3200" dirty="0" smtClean="0"/>
              <a:t>Предварительная обработка изображения</a:t>
            </a:r>
          </a:p>
          <a:p>
            <a:pPr lvl="0"/>
            <a:r>
              <a:rPr lang="ru-RU" sz="3200" dirty="0" smtClean="0"/>
              <a:t>Распознавание  символов изображения</a:t>
            </a:r>
          </a:p>
          <a:p>
            <a:pPr lvl="0"/>
            <a:r>
              <a:rPr lang="ru-RU" sz="3200" dirty="0" smtClean="0"/>
              <a:t>Передача данных в локальную сеть (эмуляция табло)</a:t>
            </a:r>
            <a:endParaRPr lang="ru-RU" sz="3200" dirty="0"/>
          </a:p>
        </p:txBody>
      </p:sp>
    </p:spTree>
    <p:extLst>
      <p:ext uri="{BB962C8B-B14F-4D97-AF65-F5344CB8AC3E}">
        <p14:creationId xmlns:p14="http://schemas.microsoft.com/office/powerpoint/2010/main" val="21778938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lvl="0"/>
            <a:r>
              <a:rPr lang="ru-RU" b="1" dirty="0"/>
              <a:t>Алгоритмы распознания символов</a:t>
            </a:r>
          </a:p>
        </p:txBody>
      </p:sp>
      <p:sp>
        <p:nvSpPr>
          <p:cNvPr id="3" name="Содержимое 2"/>
          <p:cNvSpPr>
            <a:spLocks noGrp="1"/>
          </p:cNvSpPr>
          <p:nvPr>
            <p:ph idx="1"/>
          </p:nvPr>
        </p:nvSpPr>
        <p:spPr>
          <a:xfrm>
            <a:off x="3869268" y="864108"/>
            <a:ext cx="7315200" cy="5182731"/>
          </a:xfrm>
        </p:spPr>
        <p:txBody>
          <a:bodyPr>
            <a:normAutofit/>
          </a:bodyPr>
          <a:lstStyle/>
          <a:p>
            <a:pPr marL="0" indent="0" algn="ctr">
              <a:buNone/>
            </a:pPr>
            <a:r>
              <a:rPr lang="ru-RU" sz="3600" dirty="0" smtClean="0"/>
              <a:t>Три основных метода распознавания символов</a:t>
            </a:r>
          </a:p>
          <a:p>
            <a:pPr lvl="0"/>
            <a:r>
              <a:rPr lang="ru-RU" sz="2800" dirty="0" smtClean="0"/>
              <a:t>Сравнение </a:t>
            </a:r>
            <a:r>
              <a:rPr lang="ru-RU" sz="2800" dirty="0"/>
              <a:t>с заранее созданным </a:t>
            </a:r>
            <a:r>
              <a:rPr lang="ru-RU" sz="2800" dirty="0" smtClean="0"/>
              <a:t>шаблоном</a:t>
            </a:r>
            <a:r>
              <a:rPr lang="en-US" sz="2800" dirty="0" smtClean="0"/>
              <a:t>;</a:t>
            </a:r>
            <a:endParaRPr lang="ru-RU" sz="2800" dirty="0"/>
          </a:p>
          <a:p>
            <a:pPr lvl="0"/>
            <a:r>
              <a:rPr lang="ru-RU" sz="2800" dirty="0"/>
              <a:t>Распознавание с использованием критериев распознаваемого объекта;</a:t>
            </a:r>
          </a:p>
          <a:p>
            <a:pPr lvl="0"/>
            <a:r>
              <a:rPr lang="ru-RU" sz="2800" dirty="0"/>
              <a:t>Распознавание при помощи самообучающихся алгоритмов, в том числе при помощи нейронных сетей.</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Рамка">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